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41" r:id="rId2"/>
    <p:sldId id="335" r:id="rId3"/>
    <p:sldId id="336" r:id="rId4"/>
    <p:sldId id="340" r:id="rId5"/>
    <p:sldId id="313" r:id="rId6"/>
    <p:sldId id="279" r:id="rId7"/>
    <p:sldId id="293" r:id="rId8"/>
    <p:sldId id="342" r:id="rId9"/>
    <p:sldId id="262" r:id="rId10"/>
    <p:sldId id="343" r:id="rId11"/>
    <p:sldId id="344" r:id="rId12"/>
    <p:sldId id="345" r:id="rId13"/>
    <p:sldId id="264" r:id="rId14"/>
    <p:sldId id="338" r:id="rId15"/>
    <p:sldId id="347" r:id="rId16"/>
    <p:sldId id="346" r:id="rId17"/>
    <p:sldId id="333" r:id="rId18"/>
    <p:sldId id="322" r:id="rId19"/>
    <p:sldId id="323" r:id="rId20"/>
    <p:sldId id="330" r:id="rId21"/>
    <p:sldId id="318" r:id="rId22"/>
  </p:sldIdLst>
  <p:sldSz cx="9144000" cy="6858000" type="screen4x3"/>
  <p:notesSz cx="6669088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A7"/>
    <a:srgbClr val="008000"/>
    <a:srgbClr val="33CC33"/>
    <a:srgbClr val="DDDDDD"/>
    <a:srgbClr val="FF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37" autoAdjust="0"/>
  </p:normalViewPr>
  <p:slideViewPr>
    <p:cSldViewPr>
      <p:cViewPr>
        <p:scale>
          <a:sx n="100" d="100"/>
          <a:sy n="100" d="100"/>
        </p:scale>
        <p:origin x="-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ijn%20documenten\milq2\milq2%20documenten%20Joost\Bronversie%206.1def-cor-ed_24-10-2007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1947261663286308"/>
          <c:y val="9.0551268138753735E-2"/>
          <c:w val="0.42799188640973634"/>
          <c:h val="0.83070945988160161"/>
        </c:manualLayout>
      </c:layout>
      <c:radarChart>
        <c:radarStyle val="filled"/>
        <c:varyColors val="0"/>
        <c:ser>
          <c:idx val="1"/>
          <c:order val="0"/>
          <c:tx>
            <c:strRef>
              <c:f>'MILQ2 INK-model'!$CP$278</c:f>
              <c:strCache>
                <c:ptCount val="1"/>
                <c:pt idx="0">
                  <c:v>Norm</c:v>
                </c:pt>
              </c:strCache>
            </c:strRef>
          </c:tx>
          <c:spPr>
            <a:solidFill>
              <a:srgbClr val="FFFF99"/>
            </a:solidFill>
            <a:ln w="12700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'MILQ2 INK-model'!$CL$279:$CL$288</c:f>
              <c:strCache>
                <c:ptCount val="10"/>
                <c:pt idx="0">
                  <c:v>Leiderschap</c:v>
                </c:pt>
                <c:pt idx="1">
                  <c:v>Medewerkers/co-makers</c:v>
                </c:pt>
                <c:pt idx="2">
                  <c:v>Strategie en Beleid</c:v>
                </c:pt>
                <c:pt idx="3">
                  <c:v>Middelen</c:v>
                </c:pt>
                <c:pt idx="4">
                  <c:v>Processen</c:v>
                </c:pt>
                <c:pt idx="5">
                  <c:v>Succes bij medewerkers/co-makers</c:v>
                </c:pt>
                <c:pt idx="6">
                  <c:v>Succes bij Klanten en Leveranciers</c:v>
                </c:pt>
                <c:pt idx="7">
                  <c:v>Succes bij Maatschappij</c:v>
                </c:pt>
                <c:pt idx="8">
                  <c:v>Succes bij Bestuur en Financiers</c:v>
                </c:pt>
                <c:pt idx="9">
                  <c:v>Verbeteren en vernieuwen</c:v>
                </c:pt>
              </c:strCache>
            </c:strRef>
          </c:cat>
          <c:val>
            <c:numRef>
              <c:f>'MILQ2 INK-model'!$CP$279:$CP$288</c:f>
              <c:numCache>
                <c:formatCode>0%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2"/>
          <c:order val="1"/>
          <c:tx>
            <c:strRef>
              <c:f>'MILQ2 INK-model'!$CR$278</c:f>
              <c:strCache>
                <c:ptCount val="1"/>
                <c:pt idx="0">
                  <c:v>Gem.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'MILQ2 INK-model'!$CL$279:$CL$288</c:f>
              <c:strCache>
                <c:ptCount val="10"/>
                <c:pt idx="0">
                  <c:v>Leiderschap</c:v>
                </c:pt>
                <c:pt idx="1">
                  <c:v>Medewerkers/co-makers</c:v>
                </c:pt>
                <c:pt idx="2">
                  <c:v>Strategie en Beleid</c:v>
                </c:pt>
                <c:pt idx="3">
                  <c:v>Middelen</c:v>
                </c:pt>
                <c:pt idx="4">
                  <c:v>Processen</c:v>
                </c:pt>
                <c:pt idx="5">
                  <c:v>Succes bij medewerkers/co-makers</c:v>
                </c:pt>
                <c:pt idx="6">
                  <c:v>Succes bij Klanten en Leveranciers</c:v>
                </c:pt>
                <c:pt idx="7">
                  <c:v>Succes bij Maatschappij</c:v>
                </c:pt>
                <c:pt idx="8">
                  <c:v>Succes bij Bestuur en Financiers</c:v>
                </c:pt>
                <c:pt idx="9">
                  <c:v>Verbeteren en vernieuwen</c:v>
                </c:pt>
              </c:strCache>
            </c:strRef>
          </c:cat>
          <c:val>
            <c:numRef>
              <c:f>'MILQ2 INK-model'!$CR$279:$CR$288</c:f>
              <c:numCache>
                <c:formatCode>0%</c:formatCode>
                <c:ptCount val="10"/>
                <c:pt idx="0">
                  <c:v>0.68701296467550466</c:v>
                </c:pt>
                <c:pt idx="1">
                  <c:v>0.51607327141382864</c:v>
                </c:pt>
                <c:pt idx="2">
                  <c:v>0.6202393237996956</c:v>
                </c:pt>
                <c:pt idx="3">
                  <c:v>0.61131667044224558</c:v>
                </c:pt>
                <c:pt idx="4">
                  <c:v>0.5740132229569973</c:v>
                </c:pt>
                <c:pt idx="5">
                  <c:v>0.62203096884630116</c:v>
                </c:pt>
                <c:pt idx="6">
                  <c:v>0.78178844665396563</c:v>
                </c:pt>
                <c:pt idx="7">
                  <c:v>0.67747807599892662</c:v>
                </c:pt>
                <c:pt idx="8">
                  <c:v>0.63225213644695188</c:v>
                </c:pt>
                <c:pt idx="9">
                  <c:v>0.67379200646272974</c:v>
                </c:pt>
              </c:numCache>
            </c:numRef>
          </c:val>
        </c:ser>
        <c:ser>
          <c:idx val="0"/>
          <c:order val="2"/>
          <c:tx>
            <c:strRef>
              <c:f>'MILQ2 INK-model'!$CN$278</c:f>
              <c:strCache>
                <c:ptCount val="1"/>
                <c:pt idx="0">
                  <c:v>Score</c:v>
                </c:pt>
              </c:strCache>
            </c:strRef>
          </c:tx>
          <c:spPr>
            <a:solidFill>
              <a:srgbClr val="8080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'MILQ2 INK-model'!$CL$279:$CL$288</c:f>
              <c:strCache>
                <c:ptCount val="10"/>
                <c:pt idx="0">
                  <c:v>Leiderschap</c:v>
                </c:pt>
                <c:pt idx="1">
                  <c:v>Medewerkers/co-makers</c:v>
                </c:pt>
                <c:pt idx="2">
                  <c:v>Strategie en Beleid</c:v>
                </c:pt>
                <c:pt idx="3">
                  <c:v>Middelen</c:v>
                </c:pt>
                <c:pt idx="4">
                  <c:v>Processen</c:v>
                </c:pt>
                <c:pt idx="5">
                  <c:v>Succes bij medewerkers/co-makers</c:v>
                </c:pt>
                <c:pt idx="6">
                  <c:v>Succes bij Klanten en Leveranciers</c:v>
                </c:pt>
                <c:pt idx="7">
                  <c:v>Succes bij Maatschappij</c:v>
                </c:pt>
                <c:pt idx="8">
                  <c:v>Succes bij Bestuur en Financiers</c:v>
                </c:pt>
                <c:pt idx="9">
                  <c:v>Verbeteren en vernieuwen</c:v>
                </c:pt>
              </c:strCache>
            </c:strRef>
          </c:cat>
          <c:val>
            <c:numRef>
              <c:f>'MILQ2 INK-model'!$CN$279:$CN$288</c:f>
              <c:numCache>
                <c:formatCode>0%</c:formatCode>
                <c:ptCount val="10"/>
                <c:pt idx="0">
                  <c:v>0.82148605998873359</c:v>
                </c:pt>
                <c:pt idx="1">
                  <c:v>0.75312791783380384</c:v>
                </c:pt>
                <c:pt idx="2">
                  <c:v>0.89766184251478964</c:v>
                </c:pt>
                <c:pt idx="3">
                  <c:v>0.79483500717360389</c:v>
                </c:pt>
                <c:pt idx="4">
                  <c:v>0.80420910362455356</c:v>
                </c:pt>
                <c:pt idx="5">
                  <c:v>0.73873759576083209</c:v>
                </c:pt>
                <c:pt idx="6">
                  <c:v>0.91894857975970112</c:v>
                </c:pt>
                <c:pt idx="7">
                  <c:v>0.93888384023898563</c:v>
                </c:pt>
                <c:pt idx="8">
                  <c:v>0.77056187221404093</c:v>
                </c:pt>
                <c:pt idx="9">
                  <c:v>0.80864882971926855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606464"/>
        <c:axId val="116608000"/>
      </c:radarChart>
      <c:catAx>
        <c:axId val="1166064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nl-NL"/>
          </a:p>
        </c:txPr>
        <c:crossAx val="116608000"/>
        <c:crosses val="autoZero"/>
        <c:auto val="0"/>
        <c:lblAlgn val="ctr"/>
        <c:lblOffset val="100"/>
        <c:noMultiLvlLbl val="0"/>
      </c:catAx>
      <c:valAx>
        <c:axId val="11660800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nl-NL"/>
          </a:p>
        </c:txPr>
        <c:crossAx val="116606464"/>
        <c:crosses val="autoZero"/>
        <c:crossBetween val="between"/>
        <c:majorUnit val="0.15000000000000024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2677484787018256"/>
          <c:y val="0.92913475133676737"/>
          <c:w val="0.18559837728194795"/>
          <c:h val="4.9212645727583236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85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rgbClr val="C0C0C0"/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nl-N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AB4B-EAB1-4EC1-AEEF-8C27551E372C}" type="datetimeFigureOut">
              <a:rPr lang="nl-NL" smtClean="0"/>
              <a:t>24-4-2012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A7FB7-33B8-4A85-A957-F73DEA4243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687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1FA20-4A39-4BC4-9417-553171009E3A}" type="datetimeFigureOut">
              <a:rPr lang="nl-NL" smtClean="0"/>
              <a:pPr/>
              <a:t>24-4-2012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53F54-C6A9-4C1D-AB46-73911BBFB48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193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53F54-C6A9-4C1D-AB46-73911BBFB480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53F54-C6A9-4C1D-AB46-73911BBFB480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53F54-C6A9-4C1D-AB46-73911BBFB480}" type="slidenum">
              <a:rPr lang="nl-NL" smtClean="0"/>
              <a:pPr/>
              <a:t>17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7F3C2-726A-441E-ACF8-6A453DE92313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ECB6D-F9FA-4D43-AE90-5DBB9509272D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C1B03-AA4F-4E46-9642-D0BAAF95A7CD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82255-5C9D-4B10-8A2B-2F0B90D132E5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9031E-9B7D-4910-82D7-D8FFF67A186F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2CFAB-0AAD-4251-AC85-9EA9BE4FA19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8E309-ED75-4545-A7AF-1DFFB9F2AB68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655DC-8752-4E77-B7D2-4E8BF7531C3F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B04AB-271E-468A-A85D-66550027FEE3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2B4D2-59D1-47E4-8316-3CA7CEC89D5B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2227E-7540-40F5-A037-1CDF5E0D7C8A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951F10-EA5A-4199-909C-32C9C29867E5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33400" y="609600"/>
            <a:ext cx="5262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 b="1" dirty="0" err="1" smtClean="0">
                <a:solidFill>
                  <a:srgbClr val="003CA7"/>
                </a:solidFill>
                <a:latin typeface="Verdana" pitchFamily="34" charset="0"/>
              </a:rPr>
              <a:t>Opbouw</a:t>
            </a:r>
            <a:r>
              <a:rPr lang="en-US" sz="2800" b="1" dirty="0" smtClean="0">
                <a:solidFill>
                  <a:srgbClr val="003CA7"/>
                </a:solidFill>
                <a:latin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003CA7"/>
                </a:solidFill>
                <a:latin typeface="Verdana" pitchFamily="34" charset="0"/>
              </a:rPr>
              <a:t>presentatie</a:t>
            </a:r>
            <a:endParaRPr lang="en-US" sz="2800" b="1" dirty="0">
              <a:solidFill>
                <a:srgbClr val="003CA7"/>
              </a:solidFill>
              <a:latin typeface="Verdana" pitchFamily="34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09600" y="2204864"/>
            <a:ext cx="8351774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• </a:t>
            </a:r>
            <a:r>
              <a:rPr lang="nl-NL" sz="2000" dirty="0" smtClean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Bedrijf en omgeving</a:t>
            </a:r>
            <a:r>
              <a:rPr lang="en-US" sz="2000" dirty="0" smtClean="0">
                <a:solidFill>
                  <a:srgbClr val="005DA7"/>
                </a:solidFill>
                <a:latin typeface="Verdana" pitchFamily="34" charset="0"/>
              </a:rPr>
              <a:t>;</a:t>
            </a:r>
            <a:endParaRPr lang="en-US" sz="20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0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r>
              <a:rPr lang="en-US" sz="2000" dirty="0">
                <a:solidFill>
                  <a:srgbClr val="005DA7"/>
                </a:solidFill>
                <a:latin typeface="Verdana" pitchFamily="34" charset="0"/>
              </a:rPr>
              <a:t>• </a:t>
            </a:r>
            <a:r>
              <a:rPr lang="en-US" sz="2000" dirty="0" err="1" smtClean="0">
                <a:solidFill>
                  <a:srgbClr val="005DA7"/>
                </a:solidFill>
                <a:latin typeface="Verdana" pitchFamily="34" charset="0"/>
              </a:rPr>
              <a:t>Bedrijfsfilosofie</a:t>
            </a:r>
            <a:r>
              <a:rPr lang="en-US" sz="2000" dirty="0" smtClean="0">
                <a:solidFill>
                  <a:srgbClr val="005DA7"/>
                </a:solidFill>
                <a:latin typeface="Verdana" pitchFamily="34" charset="0"/>
              </a:rPr>
              <a:t>;</a:t>
            </a:r>
          </a:p>
          <a:p>
            <a:pPr eaLnBrk="0" hangingPunct="0"/>
            <a:endParaRPr lang="en-US" sz="2000" dirty="0" smtClean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r>
              <a:rPr lang="en-US" sz="2000" dirty="0" smtClean="0">
                <a:solidFill>
                  <a:srgbClr val="005DA7"/>
                </a:solidFill>
                <a:latin typeface="Verdana" pitchFamily="34" charset="0"/>
              </a:rPr>
              <a:t>• </a:t>
            </a:r>
            <a:r>
              <a:rPr lang="nl-NL" sz="2000" dirty="0" smtClean="0">
                <a:solidFill>
                  <a:srgbClr val="005DA7"/>
                </a:solidFill>
                <a:latin typeface="Verdana" pitchFamily="34" charset="0"/>
              </a:rPr>
              <a:t>Wat komt er op een melkveebedrijf af</a:t>
            </a:r>
            <a:r>
              <a:rPr lang="en-US" sz="2000" dirty="0" smtClean="0">
                <a:solidFill>
                  <a:srgbClr val="005DA7"/>
                </a:solidFill>
                <a:latin typeface="Verdana" pitchFamily="34" charset="0"/>
              </a:rPr>
              <a:t>;</a:t>
            </a:r>
          </a:p>
          <a:p>
            <a:pPr eaLnBrk="0" hangingPunct="0"/>
            <a:endParaRPr lang="en-US" sz="2000" dirty="0" smtClean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r>
              <a:rPr lang="en-US" sz="2000" dirty="0" smtClean="0">
                <a:solidFill>
                  <a:srgbClr val="005DA7"/>
                </a:solidFill>
                <a:latin typeface="Verdana" pitchFamily="34" charset="0"/>
              </a:rPr>
              <a:t>• INK model, de basis </a:t>
            </a:r>
            <a:r>
              <a:rPr lang="en-US" sz="2000" dirty="0" err="1" smtClean="0">
                <a:solidFill>
                  <a:srgbClr val="005DA7"/>
                </a:solidFill>
                <a:latin typeface="Verdana" pitchFamily="34" charset="0"/>
              </a:rPr>
              <a:t>voor</a:t>
            </a:r>
            <a:r>
              <a:rPr lang="en-US" sz="2000" dirty="0" smtClean="0">
                <a:solidFill>
                  <a:srgbClr val="005DA7"/>
                </a:solidFill>
                <a:latin typeface="Verdana" pitchFamily="34" charset="0"/>
              </a:rPr>
              <a:t> de MilQ2 </a:t>
            </a:r>
            <a:r>
              <a:rPr lang="en-US" sz="2000" dirty="0" err="1" smtClean="0">
                <a:solidFill>
                  <a:srgbClr val="005DA7"/>
                </a:solidFill>
                <a:latin typeface="Verdana" pitchFamily="34" charset="0"/>
              </a:rPr>
              <a:t>aanpak</a:t>
            </a:r>
            <a:r>
              <a:rPr lang="en-US" sz="2000" dirty="0" smtClean="0">
                <a:solidFill>
                  <a:srgbClr val="005DA7"/>
                </a:solidFill>
                <a:latin typeface="Verdana" pitchFamily="34" charset="0"/>
              </a:rPr>
              <a:t>;</a:t>
            </a:r>
          </a:p>
          <a:p>
            <a:pPr eaLnBrk="0" hangingPunct="0"/>
            <a:endParaRPr lang="en-US" sz="2000" dirty="0" smtClean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r>
              <a:rPr lang="en-US" sz="2000" dirty="0" smtClean="0">
                <a:solidFill>
                  <a:srgbClr val="005DA7"/>
                </a:solidFill>
                <a:latin typeface="Verdana" pitchFamily="34" charset="0"/>
              </a:rPr>
              <a:t>• </a:t>
            </a:r>
            <a:r>
              <a:rPr lang="nl-NL" sz="2000" dirty="0" smtClean="0">
                <a:solidFill>
                  <a:srgbClr val="005DA7"/>
                </a:solidFill>
                <a:latin typeface="Verdana" pitchFamily="34" charset="0"/>
              </a:rPr>
              <a:t>MilQ2 aanpak: Wat levert het mij op?</a:t>
            </a:r>
            <a:endParaRPr lang="en-US" sz="2000" dirty="0" smtClean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000" dirty="0" smtClean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r>
              <a:rPr lang="en-US" sz="2000" dirty="0" smtClean="0">
                <a:solidFill>
                  <a:srgbClr val="005DA7"/>
                </a:solidFill>
                <a:latin typeface="Verdana" pitchFamily="34" charset="0"/>
              </a:rPr>
              <a:t>• </a:t>
            </a:r>
            <a:r>
              <a:rPr lang="nl-NL" sz="2000" dirty="0" smtClean="0">
                <a:solidFill>
                  <a:srgbClr val="005DA7"/>
                </a:solidFill>
                <a:latin typeface="Verdana" pitchFamily="34" charset="0"/>
              </a:rPr>
              <a:t>Conclusies</a:t>
            </a:r>
            <a:endParaRPr lang="en-US" sz="2000" dirty="0" smtClean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nl-NL" sz="2000" dirty="0" smtClean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nl-NL" sz="2000" dirty="0" smtClean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nl-NL" sz="2000" dirty="0" smtClean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nl-NL" sz="2000" dirty="0" smtClean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nl-NL" sz="2000" dirty="0" smtClean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000" dirty="0" smtClean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8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400" dirty="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09600" y="27527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Times" charset="0"/>
            </a:endParaRPr>
          </a:p>
        </p:txBody>
      </p:sp>
      <p:grpSp>
        <p:nvGrpSpPr>
          <p:cNvPr id="2" name="Group 29"/>
          <p:cNvGrpSpPr>
            <a:grpSpLocks noChangeAspect="1"/>
          </p:cNvGrpSpPr>
          <p:nvPr/>
        </p:nvGrpSpPr>
        <p:grpSpPr bwMode="auto">
          <a:xfrm>
            <a:off x="533400" y="304800"/>
            <a:ext cx="7140575" cy="8461375"/>
            <a:chOff x="697" y="9183"/>
            <a:chExt cx="10620" cy="12960"/>
          </a:xfrm>
        </p:grpSpPr>
        <p:sp>
          <p:nvSpPr>
            <p:cNvPr id="50206" name="AutoShape 30"/>
            <p:cNvSpPr>
              <a:spLocks noChangeAspect="1" noChangeArrowheads="1"/>
            </p:cNvSpPr>
            <p:nvPr/>
          </p:nvSpPr>
          <p:spPr bwMode="auto">
            <a:xfrm>
              <a:off x="697" y="9183"/>
              <a:ext cx="10620" cy="1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0207" name="Text Box 31"/>
            <p:cNvSpPr txBox="1">
              <a:spLocks noChangeArrowheads="1"/>
            </p:cNvSpPr>
            <p:nvPr/>
          </p:nvSpPr>
          <p:spPr bwMode="auto">
            <a:xfrm>
              <a:off x="1057" y="10083"/>
              <a:ext cx="1440" cy="1260"/>
            </a:xfrm>
            <a:prstGeom prst="rect">
              <a:avLst/>
            </a:prstGeom>
            <a:solidFill>
              <a:srgbClr val="C0C0C0">
                <a:alpha val="97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200" b="1"/>
                <a:t>ASPECT</a:t>
              </a:r>
              <a:br>
                <a:rPr lang="nl-NL" sz="1200" b="1"/>
              </a:br>
              <a:endParaRPr lang="nl-NL"/>
            </a:p>
          </p:txBody>
        </p:sp>
        <p:sp>
          <p:nvSpPr>
            <p:cNvPr id="50208" name="Text Box 32"/>
            <p:cNvSpPr txBox="1">
              <a:spLocks noChangeArrowheads="1"/>
            </p:cNvSpPr>
            <p:nvPr/>
          </p:nvSpPr>
          <p:spPr bwMode="auto">
            <a:xfrm>
              <a:off x="4657" y="11523"/>
              <a:ext cx="342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 b="1"/>
                <a:t>GMP+ voerleveranties</a:t>
              </a:r>
              <a:endParaRPr lang="nl-NL"/>
            </a:p>
          </p:txBody>
        </p:sp>
        <p:sp>
          <p:nvSpPr>
            <p:cNvPr id="50209" name="Text Box 33"/>
            <p:cNvSpPr txBox="1">
              <a:spLocks noChangeArrowheads="1"/>
            </p:cNvSpPr>
            <p:nvPr/>
          </p:nvSpPr>
          <p:spPr bwMode="auto">
            <a:xfrm>
              <a:off x="2677" y="10083"/>
              <a:ext cx="1620" cy="126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200" b="1"/>
                <a:t>      INK</a:t>
              </a:r>
              <a:br>
                <a:rPr lang="nl-NL" sz="1200" b="1"/>
              </a:br>
              <a:r>
                <a:rPr lang="nl-NL" sz="1200" b="1"/>
                <a:t>      KSF</a:t>
              </a:r>
              <a:r>
                <a:rPr lang="nl-NL" sz="1000" b="1"/>
                <a:t>            </a:t>
              </a:r>
            </a:p>
            <a:p>
              <a:r>
                <a:rPr lang="nl-NL" sz="1000" b="1"/>
                <a:t>Stakeholders</a:t>
              </a:r>
              <a:endParaRPr lang="nl-NL"/>
            </a:p>
          </p:txBody>
        </p:sp>
        <p:sp>
          <p:nvSpPr>
            <p:cNvPr id="50210" name="Text Box 34"/>
            <p:cNvSpPr txBox="1">
              <a:spLocks noChangeArrowheads="1"/>
            </p:cNvSpPr>
            <p:nvPr/>
          </p:nvSpPr>
          <p:spPr bwMode="auto">
            <a:xfrm>
              <a:off x="4657" y="10083"/>
              <a:ext cx="3420" cy="126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200" b="1"/>
                <a:t>                       INK</a:t>
              </a:r>
              <a:br>
                <a:rPr lang="nl-NL" sz="1200" b="1"/>
              </a:br>
              <a:r>
                <a:rPr lang="nl-NL" sz="1200" b="1"/>
                <a:t>Prestatie indicatoren </a:t>
              </a:r>
              <a:br>
                <a:rPr lang="nl-NL" sz="1200" b="1"/>
              </a:br>
              <a:r>
                <a:rPr lang="nl-NL" sz="1200" b="1"/>
                <a:t>       </a:t>
              </a:r>
              <a:r>
                <a:rPr lang="nl-NL" sz="1000" b="1"/>
                <a:t>(selectie)</a:t>
              </a:r>
              <a:br>
                <a:rPr lang="nl-NL" sz="1000" b="1"/>
              </a:br>
              <a:r>
                <a:rPr lang="nl-NL" sz="1000" b="1"/>
                <a:t>         voorwaarde: integraal</a:t>
              </a:r>
              <a:r>
                <a:rPr lang="nl-NL" sz="1200" b="1"/>
                <a:t> </a:t>
              </a:r>
              <a:endParaRPr lang="nl-NL"/>
            </a:p>
          </p:txBody>
        </p:sp>
        <p:sp>
          <p:nvSpPr>
            <p:cNvPr id="50211" name="Text Box 35"/>
            <p:cNvSpPr txBox="1">
              <a:spLocks noChangeArrowheads="1"/>
            </p:cNvSpPr>
            <p:nvPr/>
          </p:nvSpPr>
          <p:spPr bwMode="auto">
            <a:xfrm>
              <a:off x="8257" y="10083"/>
              <a:ext cx="1440" cy="126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/>
                <a:t>    </a:t>
              </a:r>
              <a:r>
                <a:rPr lang="nl-NL" sz="1000" b="1"/>
                <a:t>Norm</a:t>
              </a:r>
              <a:br>
                <a:rPr lang="nl-NL" sz="1000" b="1"/>
              </a:br>
              <a:r>
                <a:rPr lang="nl-NL" sz="1000" b="1"/>
                <a:t/>
              </a:r>
              <a:br>
                <a:rPr lang="nl-NL" sz="1000" b="1"/>
              </a:br>
              <a:r>
                <a:rPr lang="nl-NL" sz="1000" b="1"/>
                <a:t>  </a:t>
              </a:r>
              <a:r>
                <a:rPr lang="nl-NL" sz="800" b="1"/>
                <a:t>Kengetal</a:t>
              </a:r>
              <a:br>
                <a:rPr lang="nl-NL" sz="800" b="1"/>
              </a:br>
              <a:r>
                <a:rPr lang="nl-NL" sz="800" b="1"/>
                <a:t>  Waarden</a:t>
              </a:r>
              <a:br>
                <a:rPr lang="nl-NL" sz="800" b="1"/>
              </a:br>
              <a:r>
                <a:rPr lang="nl-NL" sz="800" b="1"/>
                <a:t>  Aantoonbaar</a:t>
              </a:r>
              <a:endParaRPr lang="nl-NL"/>
            </a:p>
          </p:txBody>
        </p:sp>
        <p:sp>
          <p:nvSpPr>
            <p:cNvPr id="50212" name="Text Box 36"/>
            <p:cNvSpPr txBox="1">
              <a:spLocks noChangeArrowheads="1"/>
            </p:cNvSpPr>
            <p:nvPr/>
          </p:nvSpPr>
          <p:spPr bwMode="auto">
            <a:xfrm>
              <a:off x="2677" y="11523"/>
              <a:ext cx="1620" cy="162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400" b="1" dirty="0">
                  <a:solidFill>
                    <a:srgbClr val="FF0000"/>
                  </a:solidFill>
                </a:rPr>
                <a:t>Voer </a:t>
              </a:r>
            </a:p>
            <a:p>
              <a:r>
                <a:rPr lang="nl-NL" sz="1400" b="1" dirty="0">
                  <a:solidFill>
                    <a:srgbClr val="FF0000"/>
                  </a:solidFill>
                </a:rPr>
                <a:t>en</a:t>
              </a:r>
            </a:p>
            <a:p>
              <a:r>
                <a:rPr lang="nl-NL" sz="1400" b="1" dirty="0" smtClean="0">
                  <a:solidFill>
                    <a:srgbClr val="FF0000"/>
                  </a:solidFill>
                </a:rPr>
                <a:t>Voedsel-</a:t>
              </a:r>
              <a:r>
                <a:rPr lang="nl-NL" sz="1400" b="1" dirty="0">
                  <a:solidFill>
                    <a:srgbClr val="FF0000"/>
                  </a:solidFill>
                </a:rPr>
                <a:t/>
              </a:r>
              <a:br>
                <a:rPr lang="nl-NL" sz="1400" b="1" dirty="0">
                  <a:solidFill>
                    <a:srgbClr val="FF0000"/>
                  </a:solidFill>
                </a:rPr>
              </a:br>
              <a:r>
                <a:rPr lang="nl-NL" sz="1400" b="1" dirty="0">
                  <a:solidFill>
                    <a:srgbClr val="FF0000"/>
                  </a:solidFill>
                </a:rPr>
                <a:t>veiligheid</a:t>
              </a:r>
              <a:endParaRPr lang="nl-NL" dirty="0"/>
            </a:p>
          </p:txBody>
        </p:sp>
        <p:sp>
          <p:nvSpPr>
            <p:cNvPr id="50213" name="Text Box 37"/>
            <p:cNvSpPr txBox="1">
              <a:spLocks noChangeArrowheads="1"/>
            </p:cNvSpPr>
            <p:nvPr/>
          </p:nvSpPr>
          <p:spPr bwMode="auto">
            <a:xfrm>
              <a:off x="9877" y="10083"/>
              <a:ext cx="1440" cy="126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 b="1"/>
                <a:t>  Weging</a:t>
              </a:r>
              <a:br>
                <a:rPr lang="nl-NL" sz="1000" b="1"/>
              </a:br>
              <a:r>
                <a:rPr lang="nl-NL" sz="800" b="1"/>
                <a:t/>
              </a:r>
              <a:br>
                <a:rPr lang="nl-NL" sz="800" b="1"/>
              </a:br>
              <a:r>
                <a:rPr lang="nl-NL" sz="800" b="1"/>
                <a:t>Projectteam</a:t>
              </a:r>
              <a:br>
                <a:rPr lang="nl-NL" sz="800" b="1"/>
              </a:br>
              <a:r>
                <a:rPr lang="nl-NL" sz="800" b="1">
                  <a:solidFill>
                    <a:srgbClr val="FF0000"/>
                  </a:solidFill>
                </a:rPr>
                <a:t>Stakeholders</a:t>
              </a:r>
              <a:r>
                <a:rPr lang="nl-NL" sz="800" b="1"/>
                <a:t/>
              </a:r>
              <a:br>
                <a:rPr lang="nl-NL" sz="800" b="1"/>
              </a:br>
              <a:r>
                <a:rPr lang="nl-NL" sz="800" b="1"/>
                <a:t>Veehouders</a:t>
              </a:r>
              <a:endParaRPr lang="nl-NL"/>
            </a:p>
          </p:txBody>
        </p:sp>
        <p:sp>
          <p:nvSpPr>
            <p:cNvPr id="50214" name="Text Box 38"/>
            <p:cNvSpPr txBox="1">
              <a:spLocks noChangeArrowheads="1"/>
            </p:cNvSpPr>
            <p:nvPr/>
          </p:nvSpPr>
          <p:spPr bwMode="auto">
            <a:xfrm>
              <a:off x="8257" y="1260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0215" name="Text Box 39"/>
            <p:cNvSpPr txBox="1">
              <a:spLocks noChangeArrowheads="1"/>
            </p:cNvSpPr>
            <p:nvPr/>
          </p:nvSpPr>
          <p:spPr bwMode="auto">
            <a:xfrm>
              <a:off x="4657" y="12063"/>
              <a:ext cx="342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 b="1"/>
                <a:t>GMP vervoer</a:t>
              </a:r>
              <a:endParaRPr lang="nl-NL"/>
            </a:p>
          </p:txBody>
        </p:sp>
        <p:sp>
          <p:nvSpPr>
            <p:cNvPr id="50216" name="Text Box 40"/>
            <p:cNvSpPr txBox="1">
              <a:spLocks noChangeArrowheads="1"/>
            </p:cNvSpPr>
            <p:nvPr/>
          </p:nvSpPr>
          <p:spPr bwMode="auto">
            <a:xfrm>
              <a:off x="4657" y="12603"/>
              <a:ext cx="342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 b="1"/>
                <a:t>GMP eigen teelt</a:t>
              </a:r>
              <a:endParaRPr lang="nl-NL"/>
            </a:p>
          </p:txBody>
        </p:sp>
        <p:sp>
          <p:nvSpPr>
            <p:cNvPr id="50217" name="Text Box 41"/>
            <p:cNvSpPr txBox="1">
              <a:spLocks noChangeArrowheads="1"/>
            </p:cNvSpPr>
            <p:nvPr/>
          </p:nvSpPr>
          <p:spPr bwMode="auto">
            <a:xfrm>
              <a:off x="4657" y="13143"/>
              <a:ext cx="342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 b="1"/>
                <a:t>Loop-, werk-, rij- en kruislijnen</a:t>
              </a:r>
              <a:endParaRPr lang="nl-NL"/>
            </a:p>
          </p:txBody>
        </p:sp>
        <p:sp>
          <p:nvSpPr>
            <p:cNvPr id="50218" name="Text Box 42"/>
            <p:cNvSpPr txBox="1">
              <a:spLocks noChangeArrowheads="1"/>
            </p:cNvSpPr>
            <p:nvPr/>
          </p:nvSpPr>
          <p:spPr bwMode="auto">
            <a:xfrm>
              <a:off x="4657" y="13683"/>
              <a:ext cx="342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400" b="1" dirty="0">
                  <a:solidFill>
                    <a:srgbClr val="003CA7"/>
                  </a:solidFill>
                </a:rPr>
                <a:t>Voermanagement</a:t>
              </a:r>
              <a:endParaRPr lang="nl-NL" sz="1400" dirty="0">
                <a:solidFill>
                  <a:srgbClr val="003CA7"/>
                </a:solidFill>
              </a:endParaRPr>
            </a:p>
          </p:txBody>
        </p:sp>
        <p:sp>
          <p:nvSpPr>
            <p:cNvPr id="50219" name="Text Box 43"/>
            <p:cNvSpPr txBox="1">
              <a:spLocks noChangeArrowheads="1"/>
            </p:cNvSpPr>
            <p:nvPr/>
          </p:nvSpPr>
          <p:spPr bwMode="auto">
            <a:xfrm>
              <a:off x="4657" y="14223"/>
              <a:ext cx="342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400" b="1" dirty="0">
                  <a:solidFill>
                    <a:srgbClr val="003CA7"/>
                  </a:solidFill>
                </a:rPr>
                <a:t>Bedrijfsbehandelplan</a:t>
              </a:r>
              <a:endParaRPr lang="nl-NL" sz="1400" dirty="0">
                <a:solidFill>
                  <a:srgbClr val="003CA7"/>
                </a:solidFill>
              </a:endParaRPr>
            </a:p>
          </p:txBody>
        </p:sp>
        <p:sp>
          <p:nvSpPr>
            <p:cNvPr id="50220" name="Text Box 44"/>
            <p:cNvSpPr txBox="1">
              <a:spLocks noChangeArrowheads="1"/>
            </p:cNvSpPr>
            <p:nvPr/>
          </p:nvSpPr>
          <p:spPr bwMode="auto">
            <a:xfrm>
              <a:off x="4657" y="14763"/>
              <a:ext cx="342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 b="1"/>
                <a:t>Certificering Zuivel</a:t>
              </a:r>
              <a:endParaRPr lang="nl-NL"/>
            </a:p>
          </p:txBody>
        </p:sp>
        <p:sp>
          <p:nvSpPr>
            <p:cNvPr id="50221" name="Text Box 45"/>
            <p:cNvSpPr txBox="1">
              <a:spLocks noChangeArrowheads="1"/>
            </p:cNvSpPr>
            <p:nvPr/>
          </p:nvSpPr>
          <p:spPr bwMode="auto">
            <a:xfrm>
              <a:off x="4657" y="15303"/>
              <a:ext cx="342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0222" name="Text Box 46"/>
            <p:cNvSpPr txBox="1">
              <a:spLocks noChangeArrowheads="1"/>
            </p:cNvSpPr>
            <p:nvPr/>
          </p:nvSpPr>
          <p:spPr bwMode="auto">
            <a:xfrm>
              <a:off x="8257" y="1206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0223" name="Text Box 47"/>
            <p:cNvSpPr txBox="1">
              <a:spLocks noChangeArrowheads="1"/>
            </p:cNvSpPr>
            <p:nvPr/>
          </p:nvSpPr>
          <p:spPr bwMode="auto">
            <a:xfrm>
              <a:off x="8257" y="1314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0224" name="Text Box 48"/>
            <p:cNvSpPr txBox="1">
              <a:spLocks noChangeArrowheads="1"/>
            </p:cNvSpPr>
            <p:nvPr/>
          </p:nvSpPr>
          <p:spPr bwMode="auto">
            <a:xfrm>
              <a:off x="8257" y="1368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200"/>
                <a:t>        </a:t>
              </a:r>
              <a:endParaRPr lang="nl-NL" sz="1200" b="1"/>
            </a:p>
            <a:p>
              <a:endParaRPr lang="nl-NL"/>
            </a:p>
          </p:txBody>
        </p:sp>
        <p:sp>
          <p:nvSpPr>
            <p:cNvPr id="50225" name="Text Box 49"/>
            <p:cNvSpPr txBox="1">
              <a:spLocks noChangeArrowheads="1"/>
            </p:cNvSpPr>
            <p:nvPr/>
          </p:nvSpPr>
          <p:spPr bwMode="auto">
            <a:xfrm>
              <a:off x="8257" y="1422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0226" name="Text Box 50"/>
            <p:cNvSpPr txBox="1">
              <a:spLocks noChangeArrowheads="1"/>
            </p:cNvSpPr>
            <p:nvPr/>
          </p:nvSpPr>
          <p:spPr bwMode="auto">
            <a:xfrm>
              <a:off x="8257" y="1476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0227" name="Text Box 51"/>
            <p:cNvSpPr txBox="1">
              <a:spLocks noChangeArrowheads="1"/>
            </p:cNvSpPr>
            <p:nvPr/>
          </p:nvSpPr>
          <p:spPr bwMode="auto">
            <a:xfrm>
              <a:off x="8257" y="1530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0228" name="Text Box 52"/>
            <p:cNvSpPr txBox="1">
              <a:spLocks noChangeArrowheads="1"/>
            </p:cNvSpPr>
            <p:nvPr/>
          </p:nvSpPr>
          <p:spPr bwMode="auto">
            <a:xfrm>
              <a:off x="8257" y="1152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0229" name="Text Box 53"/>
            <p:cNvSpPr txBox="1">
              <a:spLocks noChangeArrowheads="1"/>
            </p:cNvSpPr>
            <p:nvPr/>
          </p:nvSpPr>
          <p:spPr bwMode="auto">
            <a:xfrm>
              <a:off x="9877" y="11523"/>
              <a:ext cx="14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/>
                <a:t>        3.8</a:t>
              </a:r>
              <a:endParaRPr lang="nl-NL"/>
            </a:p>
          </p:txBody>
        </p:sp>
        <p:sp>
          <p:nvSpPr>
            <p:cNvPr id="50230" name="Text Box 54"/>
            <p:cNvSpPr txBox="1">
              <a:spLocks noChangeArrowheads="1"/>
            </p:cNvSpPr>
            <p:nvPr/>
          </p:nvSpPr>
          <p:spPr bwMode="auto">
            <a:xfrm>
              <a:off x="9877" y="12603"/>
              <a:ext cx="14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/>
                <a:t>       3.6</a:t>
              </a:r>
            </a:p>
          </p:txBody>
        </p:sp>
        <p:sp>
          <p:nvSpPr>
            <p:cNvPr id="50231" name="Text Box 55"/>
            <p:cNvSpPr txBox="1">
              <a:spLocks noChangeArrowheads="1"/>
            </p:cNvSpPr>
            <p:nvPr/>
          </p:nvSpPr>
          <p:spPr bwMode="auto">
            <a:xfrm>
              <a:off x="9877" y="13143"/>
              <a:ext cx="14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200" b="1"/>
                <a:t>      </a:t>
              </a:r>
              <a:r>
                <a:rPr lang="nl-NL" sz="1000"/>
                <a:t>2.8</a:t>
              </a:r>
            </a:p>
          </p:txBody>
        </p:sp>
        <p:sp>
          <p:nvSpPr>
            <p:cNvPr id="50232" name="Text Box 56"/>
            <p:cNvSpPr txBox="1">
              <a:spLocks noChangeArrowheads="1"/>
            </p:cNvSpPr>
            <p:nvPr/>
          </p:nvSpPr>
          <p:spPr bwMode="auto">
            <a:xfrm>
              <a:off x="9877" y="13683"/>
              <a:ext cx="14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/>
                <a:t>       3.4</a:t>
              </a:r>
              <a:endParaRPr lang="nl-NL"/>
            </a:p>
          </p:txBody>
        </p:sp>
        <p:sp>
          <p:nvSpPr>
            <p:cNvPr id="50233" name="Text Box 57"/>
            <p:cNvSpPr txBox="1">
              <a:spLocks noChangeArrowheads="1"/>
            </p:cNvSpPr>
            <p:nvPr/>
          </p:nvSpPr>
          <p:spPr bwMode="auto">
            <a:xfrm>
              <a:off x="9877" y="14223"/>
              <a:ext cx="14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 b="1"/>
                <a:t>       2.5</a:t>
              </a:r>
              <a:endParaRPr lang="nl-NL"/>
            </a:p>
          </p:txBody>
        </p:sp>
        <p:sp>
          <p:nvSpPr>
            <p:cNvPr id="50234" name="Text Box 58"/>
            <p:cNvSpPr txBox="1">
              <a:spLocks noChangeArrowheads="1"/>
            </p:cNvSpPr>
            <p:nvPr/>
          </p:nvSpPr>
          <p:spPr bwMode="auto">
            <a:xfrm>
              <a:off x="9877" y="14763"/>
              <a:ext cx="14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/>
                <a:t>       4.0</a:t>
              </a:r>
              <a:endParaRPr lang="nl-NL"/>
            </a:p>
          </p:txBody>
        </p:sp>
        <p:sp>
          <p:nvSpPr>
            <p:cNvPr id="50235" name="Text Box 59"/>
            <p:cNvSpPr txBox="1">
              <a:spLocks noChangeArrowheads="1"/>
            </p:cNvSpPr>
            <p:nvPr/>
          </p:nvSpPr>
          <p:spPr bwMode="auto">
            <a:xfrm>
              <a:off x="9877" y="15303"/>
              <a:ext cx="14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/>
                <a:t>         </a:t>
              </a:r>
              <a:endParaRPr lang="nl-NL"/>
            </a:p>
          </p:txBody>
        </p:sp>
        <p:sp>
          <p:nvSpPr>
            <p:cNvPr id="50236" name="Text Box 60"/>
            <p:cNvSpPr txBox="1">
              <a:spLocks noChangeArrowheads="1"/>
            </p:cNvSpPr>
            <p:nvPr/>
          </p:nvSpPr>
          <p:spPr bwMode="auto">
            <a:xfrm>
              <a:off x="9877" y="12063"/>
              <a:ext cx="14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 b="1"/>
                <a:t>        3.9</a:t>
              </a:r>
              <a:endParaRPr lang="nl-NL"/>
            </a:p>
          </p:txBody>
        </p:sp>
        <p:sp>
          <p:nvSpPr>
            <p:cNvPr id="50237" name="Text Box 61"/>
            <p:cNvSpPr txBox="1">
              <a:spLocks noChangeArrowheads="1"/>
            </p:cNvSpPr>
            <p:nvPr/>
          </p:nvSpPr>
          <p:spPr bwMode="auto">
            <a:xfrm>
              <a:off x="4657" y="15843"/>
              <a:ext cx="342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/>
                <a:t>                           </a:t>
              </a:r>
              <a:endParaRPr lang="nl-NL"/>
            </a:p>
          </p:txBody>
        </p:sp>
        <p:sp>
          <p:nvSpPr>
            <p:cNvPr id="50238" name="Text Box 62"/>
            <p:cNvSpPr txBox="1">
              <a:spLocks noChangeArrowheads="1"/>
            </p:cNvSpPr>
            <p:nvPr/>
          </p:nvSpPr>
          <p:spPr bwMode="auto">
            <a:xfrm>
              <a:off x="8257" y="18003"/>
              <a:ext cx="14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 b="1"/>
                <a:t>Breekpunt?</a:t>
              </a:r>
              <a:endParaRPr lang="nl-NL"/>
            </a:p>
          </p:txBody>
        </p:sp>
        <p:sp>
          <p:nvSpPr>
            <p:cNvPr id="50239" name="Text Box 63"/>
            <p:cNvSpPr txBox="1">
              <a:spLocks noChangeArrowheads="1"/>
            </p:cNvSpPr>
            <p:nvPr/>
          </p:nvSpPr>
          <p:spPr bwMode="auto">
            <a:xfrm>
              <a:off x="9877" y="18003"/>
              <a:ext cx="14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/>
                <a:t>  </a:t>
              </a:r>
              <a:r>
                <a:rPr lang="nl-NL" sz="1000" b="1"/>
                <a:t>Ja  /  Nee</a:t>
              </a:r>
              <a:endParaRPr lang="nl-NL"/>
            </a:p>
          </p:txBody>
        </p:sp>
        <p:sp>
          <p:nvSpPr>
            <p:cNvPr id="50240" name="Text Box 64"/>
            <p:cNvSpPr txBox="1">
              <a:spLocks noChangeArrowheads="1"/>
            </p:cNvSpPr>
            <p:nvPr/>
          </p:nvSpPr>
          <p:spPr bwMode="auto">
            <a:xfrm>
              <a:off x="1777" y="9363"/>
              <a:ext cx="8100" cy="5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200" dirty="0"/>
                <a:t>        </a:t>
              </a:r>
              <a:r>
                <a:rPr lang="nl-NL" sz="1400" b="1" dirty="0" smtClean="0">
                  <a:solidFill>
                    <a:srgbClr val="000080"/>
                  </a:solidFill>
                </a:rPr>
                <a:t>Prestatie-indicatoren </a:t>
              </a:r>
              <a:r>
                <a:rPr lang="nl-NL" sz="1400" b="1" dirty="0">
                  <a:solidFill>
                    <a:srgbClr val="000080"/>
                  </a:solidFill>
                </a:rPr>
                <a:t>Voer en </a:t>
              </a:r>
              <a:r>
                <a:rPr lang="nl-NL" sz="1400" b="1" dirty="0" smtClean="0">
                  <a:solidFill>
                    <a:srgbClr val="000080"/>
                  </a:solidFill>
                </a:rPr>
                <a:t>Voedselveiligheid</a:t>
              </a:r>
              <a:endParaRPr lang="nl-NL" dirty="0"/>
            </a:p>
          </p:txBody>
        </p:sp>
        <p:sp>
          <p:nvSpPr>
            <p:cNvPr id="50241" name="Text Box 65"/>
            <p:cNvSpPr txBox="1">
              <a:spLocks noChangeArrowheads="1"/>
            </p:cNvSpPr>
            <p:nvPr/>
          </p:nvSpPr>
          <p:spPr bwMode="auto">
            <a:xfrm>
              <a:off x="4657" y="16383"/>
              <a:ext cx="342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/>
                <a:t>                           </a:t>
              </a:r>
              <a:endParaRPr lang="nl-NL"/>
            </a:p>
          </p:txBody>
        </p:sp>
        <p:sp>
          <p:nvSpPr>
            <p:cNvPr id="50242" name="Text Box 66"/>
            <p:cNvSpPr txBox="1">
              <a:spLocks noChangeArrowheads="1"/>
            </p:cNvSpPr>
            <p:nvPr/>
          </p:nvSpPr>
          <p:spPr bwMode="auto">
            <a:xfrm>
              <a:off x="4657" y="16923"/>
              <a:ext cx="342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/>
                <a:t>                           </a:t>
              </a:r>
              <a:endParaRPr lang="nl-NL"/>
            </a:p>
          </p:txBody>
        </p:sp>
        <p:sp>
          <p:nvSpPr>
            <p:cNvPr id="50243" name="Text Box 67"/>
            <p:cNvSpPr txBox="1">
              <a:spLocks noChangeArrowheads="1"/>
            </p:cNvSpPr>
            <p:nvPr/>
          </p:nvSpPr>
          <p:spPr bwMode="auto">
            <a:xfrm>
              <a:off x="4657" y="17463"/>
              <a:ext cx="342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/>
                <a:t>                           </a:t>
              </a:r>
              <a:endParaRPr lang="nl-NL"/>
            </a:p>
          </p:txBody>
        </p:sp>
        <p:sp>
          <p:nvSpPr>
            <p:cNvPr id="50244" name="Text Box 68"/>
            <p:cNvSpPr txBox="1">
              <a:spLocks noChangeArrowheads="1"/>
            </p:cNvSpPr>
            <p:nvPr/>
          </p:nvSpPr>
          <p:spPr bwMode="auto">
            <a:xfrm>
              <a:off x="4657" y="18003"/>
              <a:ext cx="342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/>
                <a:t>                           </a:t>
              </a:r>
              <a:endParaRPr lang="nl-NL"/>
            </a:p>
          </p:txBody>
        </p:sp>
        <p:sp>
          <p:nvSpPr>
            <p:cNvPr id="50245" name="Text Box 69"/>
            <p:cNvSpPr txBox="1">
              <a:spLocks noChangeArrowheads="1"/>
            </p:cNvSpPr>
            <p:nvPr/>
          </p:nvSpPr>
          <p:spPr bwMode="auto">
            <a:xfrm>
              <a:off x="8257" y="1584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0246" name="Text Box 70"/>
            <p:cNvSpPr txBox="1">
              <a:spLocks noChangeArrowheads="1"/>
            </p:cNvSpPr>
            <p:nvPr/>
          </p:nvSpPr>
          <p:spPr bwMode="auto">
            <a:xfrm>
              <a:off x="8257" y="1638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0247" name="Text Box 71"/>
            <p:cNvSpPr txBox="1">
              <a:spLocks noChangeArrowheads="1"/>
            </p:cNvSpPr>
            <p:nvPr/>
          </p:nvSpPr>
          <p:spPr bwMode="auto">
            <a:xfrm>
              <a:off x="8257" y="1692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0248" name="Text Box 72"/>
            <p:cNvSpPr txBox="1">
              <a:spLocks noChangeArrowheads="1"/>
            </p:cNvSpPr>
            <p:nvPr/>
          </p:nvSpPr>
          <p:spPr bwMode="auto">
            <a:xfrm>
              <a:off x="8257" y="1746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0249" name="Text Box 73"/>
            <p:cNvSpPr txBox="1">
              <a:spLocks noChangeArrowheads="1"/>
            </p:cNvSpPr>
            <p:nvPr/>
          </p:nvSpPr>
          <p:spPr bwMode="auto">
            <a:xfrm>
              <a:off x="9877" y="15843"/>
              <a:ext cx="14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/>
                <a:t>         </a:t>
              </a:r>
              <a:endParaRPr lang="nl-NL"/>
            </a:p>
          </p:txBody>
        </p:sp>
        <p:sp>
          <p:nvSpPr>
            <p:cNvPr id="50250" name="Text Box 74"/>
            <p:cNvSpPr txBox="1">
              <a:spLocks noChangeArrowheads="1"/>
            </p:cNvSpPr>
            <p:nvPr/>
          </p:nvSpPr>
          <p:spPr bwMode="auto">
            <a:xfrm>
              <a:off x="9877" y="16383"/>
              <a:ext cx="14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/>
                <a:t>         </a:t>
              </a:r>
              <a:endParaRPr lang="nl-NL"/>
            </a:p>
          </p:txBody>
        </p:sp>
        <p:sp>
          <p:nvSpPr>
            <p:cNvPr id="50251" name="Text Box 75"/>
            <p:cNvSpPr txBox="1">
              <a:spLocks noChangeArrowheads="1"/>
            </p:cNvSpPr>
            <p:nvPr/>
          </p:nvSpPr>
          <p:spPr bwMode="auto">
            <a:xfrm>
              <a:off x="9877" y="16923"/>
              <a:ext cx="14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/>
                <a:t>         </a:t>
              </a:r>
              <a:endParaRPr lang="nl-NL"/>
            </a:p>
          </p:txBody>
        </p:sp>
        <p:sp>
          <p:nvSpPr>
            <p:cNvPr id="50252" name="Text Box 76"/>
            <p:cNvSpPr txBox="1">
              <a:spLocks noChangeArrowheads="1"/>
            </p:cNvSpPr>
            <p:nvPr/>
          </p:nvSpPr>
          <p:spPr bwMode="auto">
            <a:xfrm>
              <a:off x="9877" y="17463"/>
              <a:ext cx="14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/>
                <a:t>         </a:t>
              </a:r>
              <a:endParaRPr lang="nl-NL"/>
            </a:p>
          </p:txBody>
        </p:sp>
        <p:sp>
          <p:nvSpPr>
            <p:cNvPr id="50253" name="Text Box 77"/>
            <p:cNvSpPr txBox="1">
              <a:spLocks noChangeArrowheads="1"/>
            </p:cNvSpPr>
            <p:nvPr/>
          </p:nvSpPr>
          <p:spPr bwMode="auto">
            <a:xfrm>
              <a:off x="1057" y="18903"/>
              <a:ext cx="10260" cy="2700"/>
            </a:xfrm>
            <a:prstGeom prst="rect">
              <a:avLst/>
            </a:prstGeom>
            <a:solidFill>
              <a:srgbClr val="C0C0C0">
                <a:alpha val="25000"/>
              </a:srgb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0254" name="Text Box 78"/>
            <p:cNvSpPr txBox="1">
              <a:spLocks noChangeArrowheads="1"/>
            </p:cNvSpPr>
            <p:nvPr/>
          </p:nvSpPr>
          <p:spPr bwMode="auto">
            <a:xfrm>
              <a:off x="1057" y="11523"/>
              <a:ext cx="1440" cy="162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200" b="1"/>
                <a:t>Stake-</a:t>
              </a:r>
              <a:br>
                <a:rPr lang="nl-NL" sz="1200" b="1"/>
              </a:br>
              <a:r>
                <a:rPr lang="nl-NL" sz="1200" b="1"/>
                <a:t>holders</a:t>
              </a:r>
              <a:br>
                <a:rPr lang="nl-NL" sz="1200" b="1"/>
              </a:br>
              <a:r>
                <a:rPr lang="nl-NL" sz="1000" b="1">
                  <a:solidFill>
                    <a:srgbClr val="FF0000"/>
                  </a:solidFill>
                </a:rPr>
                <a:t>Zuivel</a:t>
              </a:r>
              <a:br>
                <a:rPr lang="nl-NL" sz="1000" b="1">
                  <a:solidFill>
                    <a:srgbClr val="FF0000"/>
                  </a:solidFill>
                </a:rPr>
              </a:br>
              <a:r>
                <a:rPr lang="nl-NL" sz="1000" b="1">
                  <a:solidFill>
                    <a:srgbClr val="FF0000"/>
                  </a:solidFill>
                </a:rPr>
                <a:t>Klanten</a:t>
              </a:r>
              <a:br>
                <a:rPr lang="nl-NL" sz="1000" b="1">
                  <a:solidFill>
                    <a:srgbClr val="FF0000"/>
                  </a:solidFill>
                </a:rPr>
              </a:br>
              <a:r>
                <a:rPr lang="nl-NL" sz="1000" b="1">
                  <a:solidFill>
                    <a:srgbClr val="FF0000"/>
                  </a:solidFill>
                </a:rPr>
                <a:t>Leverancier</a:t>
              </a:r>
              <a:br>
                <a:rPr lang="nl-NL" sz="1000" b="1">
                  <a:solidFill>
                    <a:srgbClr val="FF0000"/>
                  </a:solidFill>
                </a:rPr>
              </a:br>
              <a:r>
                <a:rPr lang="nl-NL" sz="1000" b="1">
                  <a:solidFill>
                    <a:srgbClr val="FF0000"/>
                  </a:solidFill>
                </a:rPr>
                <a:t>Dienstverl.</a:t>
              </a:r>
              <a:endParaRPr lang="nl-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52625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rgbClr val="005DA7"/>
                </a:solidFill>
                <a:latin typeface="Verdana" pitchFamily="34" charset="0"/>
              </a:rPr>
              <a:t>Prestatie indicator:</a:t>
            </a:r>
          </a:p>
          <a:p>
            <a:pPr eaLnBrk="0" hangingPunct="0"/>
            <a:r>
              <a:rPr lang="en-US" sz="2800" b="1">
                <a:solidFill>
                  <a:srgbClr val="005DA7"/>
                </a:solidFill>
                <a:latin typeface="Verdana" pitchFamily="34" charset="0"/>
              </a:rPr>
              <a:t>Voermanagement.</a:t>
            </a:r>
            <a:endParaRPr lang="en-US" sz="2400">
              <a:latin typeface="Times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09600" y="27527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Times" charset="0"/>
            </a:endParaRPr>
          </a:p>
        </p:txBody>
      </p:sp>
      <p:grpSp>
        <p:nvGrpSpPr>
          <p:cNvPr id="2" name="Group 149"/>
          <p:cNvGrpSpPr>
            <a:grpSpLocks noChangeAspect="1"/>
          </p:cNvGrpSpPr>
          <p:nvPr/>
        </p:nvGrpSpPr>
        <p:grpSpPr bwMode="auto">
          <a:xfrm>
            <a:off x="0" y="1066800"/>
            <a:ext cx="10094913" cy="5445125"/>
            <a:chOff x="697" y="9903"/>
            <a:chExt cx="16020" cy="8640"/>
          </a:xfrm>
        </p:grpSpPr>
        <p:sp>
          <p:nvSpPr>
            <p:cNvPr id="48278" name="AutoShape 150"/>
            <p:cNvSpPr>
              <a:spLocks noChangeAspect="1" noChangeArrowheads="1"/>
            </p:cNvSpPr>
            <p:nvPr/>
          </p:nvSpPr>
          <p:spPr bwMode="auto">
            <a:xfrm>
              <a:off x="697" y="9903"/>
              <a:ext cx="16020" cy="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8279" name="Text Box 151"/>
            <p:cNvSpPr txBox="1">
              <a:spLocks noChangeArrowheads="1"/>
            </p:cNvSpPr>
            <p:nvPr/>
          </p:nvSpPr>
          <p:spPr bwMode="auto">
            <a:xfrm>
              <a:off x="1237" y="11343"/>
              <a:ext cx="846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 b="1">
                  <a:solidFill>
                    <a:srgbClr val="FF0000"/>
                  </a:solidFill>
                </a:rPr>
                <a:t>MCP’s Voermanagement </a:t>
              </a:r>
              <a:endParaRPr lang="nl-NL"/>
            </a:p>
          </p:txBody>
        </p:sp>
        <p:sp>
          <p:nvSpPr>
            <p:cNvPr id="48280" name="Text Box 152"/>
            <p:cNvSpPr txBox="1">
              <a:spLocks noChangeArrowheads="1"/>
            </p:cNvSpPr>
            <p:nvPr/>
          </p:nvSpPr>
          <p:spPr bwMode="auto">
            <a:xfrm>
              <a:off x="1237" y="13503"/>
              <a:ext cx="846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 b="1"/>
                <a:t>Voor alle diergroepen is de energie-,  ruw eiwit- en mineralenbehoefte bekend.</a:t>
              </a:r>
              <a:endParaRPr lang="nl-NL"/>
            </a:p>
          </p:txBody>
        </p:sp>
        <p:sp>
          <p:nvSpPr>
            <p:cNvPr id="48281" name="Text Box 153"/>
            <p:cNvSpPr txBox="1">
              <a:spLocks noChangeArrowheads="1"/>
            </p:cNvSpPr>
            <p:nvPr/>
          </p:nvSpPr>
          <p:spPr bwMode="auto">
            <a:xfrm>
              <a:off x="1237" y="12423"/>
              <a:ext cx="846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 b="1"/>
                <a:t>Geopende kuilen worden gecontroleerd op schimmels en broei</a:t>
              </a:r>
            </a:p>
            <a:p>
              <a:r>
                <a:rPr lang="nl-NL" sz="1000"/>
                <a:t>0</a:t>
              </a:r>
              <a:endParaRPr lang="nl-NL"/>
            </a:p>
          </p:txBody>
        </p:sp>
        <p:sp>
          <p:nvSpPr>
            <p:cNvPr id="48282" name="Text Box 154"/>
            <p:cNvSpPr txBox="1">
              <a:spLocks noChangeArrowheads="1"/>
            </p:cNvSpPr>
            <p:nvPr/>
          </p:nvSpPr>
          <p:spPr bwMode="auto">
            <a:xfrm>
              <a:off x="1237" y="14583"/>
              <a:ext cx="846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 b="1"/>
                <a:t>Voergang en voergoot zijn voor rantsoenverstrekking bezemschoon</a:t>
              </a:r>
              <a:endParaRPr lang="nl-NL"/>
            </a:p>
          </p:txBody>
        </p:sp>
        <p:sp>
          <p:nvSpPr>
            <p:cNvPr id="48283" name="Text Box 155"/>
            <p:cNvSpPr txBox="1">
              <a:spLocks noChangeArrowheads="1"/>
            </p:cNvSpPr>
            <p:nvPr/>
          </p:nvSpPr>
          <p:spPr bwMode="auto">
            <a:xfrm>
              <a:off x="10057" y="1134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200"/>
                <a:t>  </a:t>
              </a:r>
              <a:r>
                <a:rPr lang="nl-NL" sz="1200" b="1"/>
                <a:t> </a:t>
              </a:r>
              <a:r>
                <a:rPr lang="nl-NL" sz="1000" b="1"/>
                <a:t>Factor     </a:t>
              </a:r>
            </a:p>
            <a:p>
              <a:endParaRPr lang="nl-NL"/>
            </a:p>
          </p:txBody>
        </p:sp>
        <p:sp>
          <p:nvSpPr>
            <p:cNvPr id="48284" name="Text Box 156"/>
            <p:cNvSpPr txBox="1">
              <a:spLocks noChangeArrowheads="1"/>
            </p:cNvSpPr>
            <p:nvPr/>
          </p:nvSpPr>
          <p:spPr bwMode="auto">
            <a:xfrm>
              <a:off x="10057" y="1188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8285" name="Text Box 157"/>
            <p:cNvSpPr txBox="1">
              <a:spLocks noChangeArrowheads="1"/>
            </p:cNvSpPr>
            <p:nvPr/>
          </p:nvSpPr>
          <p:spPr bwMode="auto">
            <a:xfrm>
              <a:off x="10057" y="1242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8286" name="Text Box 158"/>
            <p:cNvSpPr txBox="1">
              <a:spLocks noChangeArrowheads="1"/>
            </p:cNvSpPr>
            <p:nvPr/>
          </p:nvSpPr>
          <p:spPr bwMode="auto">
            <a:xfrm>
              <a:off x="10057" y="1296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8287" name="Text Box 159"/>
            <p:cNvSpPr txBox="1">
              <a:spLocks noChangeArrowheads="1"/>
            </p:cNvSpPr>
            <p:nvPr/>
          </p:nvSpPr>
          <p:spPr bwMode="auto">
            <a:xfrm>
              <a:off x="11677" y="11343"/>
              <a:ext cx="14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 b="1"/>
                <a:t>Score        </a:t>
              </a:r>
              <a:endParaRPr lang="nl-NL"/>
            </a:p>
          </p:txBody>
        </p:sp>
        <p:sp>
          <p:nvSpPr>
            <p:cNvPr id="48288" name="Text Box 160"/>
            <p:cNvSpPr txBox="1">
              <a:spLocks noChangeArrowheads="1"/>
            </p:cNvSpPr>
            <p:nvPr/>
          </p:nvSpPr>
          <p:spPr bwMode="auto">
            <a:xfrm>
              <a:off x="11677" y="11883"/>
              <a:ext cx="14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/>
                <a:t>         3.3</a:t>
              </a:r>
              <a:endParaRPr lang="nl-NL"/>
            </a:p>
          </p:txBody>
        </p:sp>
        <p:sp>
          <p:nvSpPr>
            <p:cNvPr id="48289" name="Text Box 161"/>
            <p:cNvSpPr txBox="1">
              <a:spLocks noChangeArrowheads="1"/>
            </p:cNvSpPr>
            <p:nvPr/>
          </p:nvSpPr>
          <p:spPr bwMode="auto">
            <a:xfrm>
              <a:off x="1237" y="12963"/>
              <a:ext cx="846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 b="1"/>
                <a:t>Broei en schimmeldelen komen aantoonbaar niet in het rantsoen</a:t>
              </a:r>
              <a:endParaRPr lang="nl-NL"/>
            </a:p>
          </p:txBody>
        </p:sp>
        <p:sp>
          <p:nvSpPr>
            <p:cNvPr id="48290" name="Text Box 162"/>
            <p:cNvSpPr txBox="1">
              <a:spLocks noChangeArrowheads="1"/>
            </p:cNvSpPr>
            <p:nvPr/>
          </p:nvSpPr>
          <p:spPr bwMode="auto">
            <a:xfrm>
              <a:off x="10057" y="1350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8291" name="Text Box 163"/>
            <p:cNvSpPr txBox="1">
              <a:spLocks noChangeArrowheads="1"/>
            </p:cNvSpPr>
            <p:nvPr/>
          </p:nvSpPr>
          <p:spPr bwMode="auto">
            <a:xfrm>
              <a:off x="10057" y="1404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8292" name="Text Box 164"/>
            <p:cNvSpPr txBox="1">
              <a:spLocks noChangeArrowheads="1"/>
            </p:cNvSpPr>
            <p:nvPr/>
          </p:nvSpPr>
          <p:spPr bwMode="auto">
            <a:xfrm>
              <a:off x="11677" y="12423"/>
              <a:ext cx="14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/>
                <a:t>         3.7</a:t>
              </a:r>
              <a:endParaRPr lang="nl-NL"/>
            </a:p>
          </p:txBody>
        </p:sp>
        <p:sp>
          <p:nvSpPr>
            <p:cNvPr id="48293" name="Text Box 165"/>
            <p:cNvSpPr txBox="1">
              <a:spLocks noChangeArrowheads="1"/>
            </p:cNvSpPr>
            <p:nvPr/>
          </p:nvSpPr>
          <p:spPr bwMode="auto">
            <a:xfrm>
              <a:off x="11677" y="12963"/>
              <a:ext cx="14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/>
                <a:t>         3.7</a:t>
              </a:r>
              <a:endParaRPr lang="nl-NL"/>
            </a:p>
          </p:txBody>
        </p:sp>
        <p:sp>
          <p:nvSpPr>
            <p:cNvPr id="48294" name="Text Box 166"/>
            <p:cNvSpPr txBox="1">
              <a:spLocks noChangeArrowheads="1"/>
            </p:cNvSpPr>
            <p:nvPr/>
          </p:nvSpPr>
          <p:spPr bwMode="auto">
            <a:xfrm>
              <a:off x="11677" y="13503"/>
              <a:ext cx="14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/>
                <a:t>         2.8</a:t>
              </a:r>
              <a:endParaRPr lang="nl-NL"/>
            </a:p>
          </p:txBody>
        </p:sp>
        <p:sp>
          <p:nvSpPr>
            <p:cNvPr id="48295" name="Text Box 167"/>
            <p:cNvSpPr txBox="1">
              <a:spLocks noChangeArrowheads="1"/>
            </p:cNvSpPr>
            <p:nvPr/>
          </p:nvSpPr>
          <p:spPr bwMode="auto">
            <a:xfrm>
              <a:off x="11677" y="14043"/>
              <a:ext cx="14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/>
                <a:t>         3.8</a:t>
              </a:r>
              <a:endParaRPr lang="nl-NL"/>
            </a:p>
          </p:txBody>
        </p:sp>
        <p:sp>
          <p:nvSpPr>
            <p:cNvPr id="48296" name="Text Box 168"/>
            <p:cNvSpPr txBox="1">
              <a:spLocks noChangeArrowheads="1"/>
            </p:cNvSpPr>
            <p:nvPr/>
          </p:nvSpPr>
          <p:spPr bwMode="auto">
            <a:xfrm>
              <a:off x="1237" y="17283"/>
              <a:ext cx="15120" cy="1080"/>
            </a:xfrm>
            <a:prstGeom prst="rect">
              <a:avLst/>
            </a:prstGeom>
            <a:solidFill>
              <a:srgbClr val="C0C0C0">
                <a:alpha val="25000"/>
              </a:srgbClr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nl-NL" sz="1200" b="1"/>
                <a:t>Opmerkingen</a:t>
              </a:r>
              <a:endParaRPr lang="nl-NL"/>
            </a:p>
          </p:txBody>
        </p:sp>
        <p:sp>
          <p:nvSpPr>
            <p:cNvPr id="48297" name="Text Box 169"/>
            <p:cNvSpPr txBox="1">
              <a:spLocks noChangeArrowheads="1"/>
            </p:cNvSpPr>
            <p:nvPr/>
          </p:nvSpPr>
          <p:spPr bwMode="auto">
            <a:xfrm>
              <a:off x="1237" y="11883"/>
              <a:ext cx="846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 b="1" dirty="0"/>
                <a:t>Ruwvoerwinning en conservering leiden tot goede resultaten     (uitslagen </a:t>
              </a:r>
              <a:r>
                <a:rPr lang="nl-NL" sz="1000" b="1" dirty="0" smtClean="0"/>
                <a:t>BLGG)</a:t>
              </a:r>
              <a:endParaRPr lang="nl-NL" dirty="0"/>
            </a:p>
          </p:txBody>
        </p:sp>
        <p:sp>
          <p:nvSpPr>
            <p:cNvPr id="48298" name="Text Box 170"/>
            <p:cNvSpPr txBox="1">
              <a:spLocks noChangeArrowheads="1"/>
            </p:cNvSpPr>
            <p:nvPr/>
          </p:nvSpPr>
          <p:spPr bwMode="auto">
            <a:xfrm>
              <a:off x="13297" y="1404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8299" name="Text Box 171"/>
            <p:cNvSpPr txBox="1">
              <a:spLocks noChangeArrowheads="1"/>
            </p:cNvSpPr>
            <p:nvPr/>
          </p:nvSpPr>
          <p:spPr bwMode="auto">
            <a:xfrm>
              <a:off x="13297" y="1350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8300" name="Text Box 172"/>
            <p:cNvSpPr txBox="1">
              <a:spLocks noChangeArrowheads="1"/>
            </p:cNvSpPr>
            <p:nvPr/>
          </p:nvSpPr>
          <p:spPr bwMode="auto">
            <a:xfrm>
              <a:off x="13297" y="1296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8301" name="Text Box 173"/>
            <p:cNvSpPr txBox="1">
              <a:spLocks noChangeArrowheads="1"/>
            </p:cNvSpPr>
            <p:nvPr/>
          </p:nvSpPr>
          <p:spPr bwMode="auto">
            <a:xfrm>
              <a:off x="13297" y="1242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8302" name="Text Box 174"/>
            <p:cNvSpPr txBox="1">
              <a:spLocks noChangeArrowheads="1"/>
            </p:cNvSpPr>
            <p:nvPr/>
          </p:nvSpPr>
          <p:spPr bwMode="auto">
            <a:xfrm>
              <a:off x="13297" y="1188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8303" name="Text Box 175"/>
            <p:cNvSpPr txBox="1">
              <a:spLocks noChangeArrowheads="1"/>
            </p:cNvSpPr>
            <p:nvPr/>
          </p:nvSpPr>
          <p:spPr bwMode="auto">
            <a:xfrm>
              <a:off x="13297" y="1134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 b="1"/>
                <a:t>Norm</a:t>
              </a:r>
              <a:endParaRPr lang="nl-NL"/>
            </a:p>
          </p:txBody>
        </p:sp>
        <p:sp>
          <p:nvSpPr>
            <p:cNvPr id="48304" name="Text Box 176"/>
            <p:cNvSpPr txBox="1">
              <a:spLocks noChangeArrowheads="1"/>
            </p:cNvSpPr>
            <p:nvPr/>
          </p:nvSpPr>
          <p:spPr bwMode="auto">
            <a:xfrm>
              <a:off x="14917" y="1404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8305" name="Text Box 177"/>
            <p:cNvSpPr txBox="1">
              <a:spLocks noChangeArrowheads="1"/>
            </p:cNvSpPr>
            <p:nvPr/>
          </p:nvSpPr>
          <p:spPr bwMode="auto">
            <a:xfrm>
              <a:off x="14917" y="1350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8306" name="Text Box 178"/>
            <p:cNvSpPr txBox="1">
              <a:spLocks noChangeArrowheads="1"/>
            </p:cNvSpPr>
            <p:nvPr/>
          </p:nvSpPr>
          <p:spPr bwMode="auto">
            <a:xfrm>
              <a:off x="14917" y="1296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8307" name="Text Box 179"/>
            <p:cNvSpPr txBox="1">
              <a:spLocks noChangeArrowheads="1"/>
            </p:cNvSpPr>
            <p:nvPr/>
          </p:nvSpPr>
          <p:spPr bwMode="auto">
            <a:xfrm>
              <a:off x="14917" y="1242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8308" name="Text Box 180"/>
            <p:cNvSpPr txBox="1">
              <a:spLocks noChangeArrowheads="1"/>
            </p:cNvSpPr>
            <p:nvPr/>
          </p:nvSpPr>
          <p:spPr bwMode="auto">
            <a:xfrm>
              <a:off x="14917" y="1188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8309" name="Text Box 181"/>
            <p:cNvSpPr txBox="1">
              <a:spLocks noChangeArrowheads="1"/>
            </p:cNvSpPr>
            <p:nvPr/>
          </p:nvSpPr>
          <p:spPr bwMode="auto">
            <a:xfrm>
              <a:off x="14917" y="1134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 b="1"/>
                <a:t>Gem.</a:t>
              </a:r>
              <a:endParaRPr lang="nl-NL"/>
            </a:p>
          </p:txBody>
        </p:sp>
        <p:sp>
          <p:nvSpPr>
            <p:cNvPr id="48310" name="Text Box 182"/>
            <p:cNvSpPr txBox="1">
              <a:spLocks noChangeArrowheads="1"/>
            </p:cNvSpPr>
            <p:nvPr/>
          </p:nvSpPr>
          <p:spPr bwMode="auto">
            <a:xfrm>
              <a:off x="1237" y="14043"/>
              <a:ext cx="846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 b="1"/>
                <a:t>Rantsoenen worden voor alle diergroepen berekend en dekken de behoefte.</a:t>
              </a:r>
              <a:endParaRPr lang="nl-NL"/>
            </a:p>
          </p:txBody>
        </p:sp>
        <p:sp>
          <p:nvSpPr>
            <p:cNvPr id="48311" name="Text Box 183"/>
            <p:cNvSpPr txBox="1">
              <a:spLocks noChangeArrowheads="1"/>
            </p:cNvSpPr>
            <p:nvPr/>
          </p:nvSpPr>
          <p:spPr bwMode="auto">
            <a:xfrm>
              <a:off x="1237" y="15123"/>
              <a:ext cx="846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 b="1"/>
                <a:t>Alle dieren kunnen het rantsoen (naar behoefte) opnemen</a:t>
              </a:r>
              <a:endParaRPr lang="nl-NL"/>
            </a:p>
          </p:txBody>
        </p:sp>
        <p:sp>
          <p:nvSpPr>
            <p:cNvPr id="48312" name="Text Box 184"/>
            <p:cNvSpPr txBox="1">
              <a:spLocks noChangeArrowheads="1"/>
            </p:cNvSpPr>
            <p:nvPr/>
          </p:nvSpPr>
          <p:spPr bwMode="auto">
            <a:xfrm>
              <a:off x="1237" y="15663"/>
              <a:ext cx="846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 b="1"/>
                <a:t>Voor (vervangend) personeel zijn duidelijke voerinstructies  actueel beschikbaar </a:t>
              </a:r>
              <a:endParaRPr lang="nl-NL"/>
            </a:p>
          </p:txBody>
        </p:sp>
        <p:sp>
          <p:nvSpPr>
            <p:cNvPr id="48313" name="Text Box 185"/>
            <p:cNvSpPr txBox="1">
              <a:spLocks noChangeArrowheads="1"/>
            </p:cNvSpPr>
            <p:nvPr/>
          </p:nvSpPr>
          <p:spPr bwMode="auto">
            <a:xfrm>
              <a:off x="1237" y="16743"/>
              <a:ext cx="846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 b="1">
                  <a:solidFill>
                    <a:srgbClr val="FF0000"/>
                  </a:solidFill>
                </a:rPr>
                <a:t>PI      Voermanagement                                                                  Totaal t.o.v. de norm</a:t>
              </a:r>
              <a:endParaRPr lang="nl-NL"/>
            </a:p>
          </p:txBody>
        </p:sp>
        <p:sp>
          <p:nvSpPr>
            <p:cNvPr id="48314" name="Text Box 186"/>
            <p:cNvSpPr txBox="1">
              <a:spLocks noChangeArrowheads="1"/>
            </p:cNvSpPr>
            <p:nvPr/>
          </p:nvSpPr>
          <p:spPr bwMode="auto">
            <a:xfrm>
              <a:off x="10057" y="1458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8315" name="Text Box 187"/>
            <p:cNvSpPr txBox="1">
              <a:spLocks noChangeArrowheads="1"/>
            </p:cNvSpPr>
            <p:nvPr/>
          </p:nvSpPr>
          <p:spPr bwMode="auto">
            <a:xfrm>
              <a:off x="10057" y="1512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8316" name="Text Box 188"/>
            <p:cNvSpPr txBox="1">
              <a:spLocks noChangeArrowheads="1"/>
            </p:cNvSpPr>
            <p:nvPr/>
          </p:nvSpPr>
          <p:spPr bwMode="auto">
            <a:xfrm>
              <a:off x="10057" y="1566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8317" name="Text Box 189"/>
            <p:cNvSpPr txBox="1">
              <a:spLocks noChangeArrowheads="1"/>
            </p:cNvSpPr>
            <p:nvPr/>
          </p:nvSpPr>
          <p:spPr bwMode="auto">
            <a:xfrm>
              <a:off x="14917" y="1620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8318" name="Text Box 190"/>
            <p:cNvSpPr txBox="1">
              <a:spLocks noChangeArrowheads="1"/>
            </p:cNvSpPr>
            <p:nvPr/>
          </p:nvSpPr>
          <p:spPr bwMode="auto">
            <a:xfrm>
              <a:off x="13297" y="1620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8319" name="Text Box 191"/>
            <p:cNvSpPr txBox="1">
              <a:spLocks noChangeArrowheads="1"/>
            </p:cNvSpPr>
            <p:nvPr/>
          </p:nvSpPr>
          <p:spPr bwMode="auto">
            <a:xfrm>
              <a:off x="13297" y="1566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8320" name="Text Box 192"/>
            <p:cNvSpPr txBox="1">
              <a:spLocks noChangeArrowheads="1"/>
            </p:cNvSpPr>
            <p:nvPr/>
          </p:nvSpPr>
          <p:spPr bwMode="auto">
            <a:xfrm>
              <a:off x="14917" y="1566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8321" name="Text Box 193"/>
            <p:cNvSpPr txBox="1">
              <a:spLocks noChangeArrowheads="1"/>
            </p:cNvSpPr>
            <p:nvPr/>
          </p:nvSpPr>
          <p:spPr bwMode="auto">
            <a:xfrm>
              <a:off x="13297" y="1512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8322" name="Text Box 194"/>
            <p:cNvSpPr txBox="1">
              <a:spLocks noChangeArrowheads="1"/>
            </p:cNvSpPr>
            <p:nvPr/>
          </p:nvSpPr>
          <p:spPr bwMode="auto">
            <a:xfrm>
              <a:off x="14917" y="1512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8323" name="Text Box 195"/>
            <p:cNvSpPr txBox="1">
              <a:spLocks noChangeArrowheads="1"/>
            </p:cNvSpPr>
            <p:nvPr/>
          </p:nvSpPr>
          <p:spPr bwMode="auto">
            <a:xfrm>
              <a:off x="13297" y="1458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8324" name="Text Box 196"/>
            <p:cNvSpPr txBox="1">
              <a:spLocks noChangeArrowheads="1"/>
            </p:cNvSpPr>
            <p:nvPr/>
          </p:nvSpPr>
          <p:spPr bwMode="auto">
            <a:xfrm>
              <a:off x="14917" y="1458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8325" name="Text Box 197"/>
            <p:cNvSpPr txBox="1">
              <a:spLocks noChangeArrowheads="1"/>
            </p:cNvSpPr>
            <p:nvPr/>
          </p:nvSpPr>
          <p:spPr bwMode="auto">
            <a:xfrm>
              <a:off x="11677" y="14583"/>
              <a:ext cx="14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/>
                <a:t>         3.2</a:t>
              </a:r>
              <a:endParaRPr lang="nl-NL"/>
            </a:p>
          </p:txBody>
        </p:sp>
        <p:sp>
          <p:nvSpPr>
            <p:cNvPr id="48326" name="Text Box 198"/>
            <p:cNvSpPr txBox="1">
              <a:spLocks noChangeArrowheads="1"/>
            </p:cNvSpPr>
            <p:nvPr/>
          </p:nvSpPr>
          <p:spPr bwMode="auto">
            <a:xfrm>
              <a:off x="11677" y="15123"/>
              <a:ext cx="14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/>
                <a:t>         2.8</a:t>
              </a:r>
              <a:endParaRPr lang="nl-NL"/>
            </a:p>
          </p:txBody>
        </p:sp>
        <p:sp>
          <p:nvSpPr>
            <p:cNvPr id="48327" name="Text Box 199"/>
            <p:cNvSpPr txBox="1">
              <a:spLocks noChangeArrowheads="1"/>
            </p:cNvSpPr>
            <p:nvPr/>
          </p:nvSpPr>
          <p:spPr bwMode="auto">
            <a:xfrm>
              <a:off x="11677" y="15663"/>
              <a:ext cx="14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/>
                <a:t>         3.2</a:t>
              </a:r>
              <a:endParaRPr lang="nl-NL"/>
            </a:p>
          </p:txBody>
        </p:sp>
        <p:sp>
          <p:nvSpPr>
            <p:cNvPr id="48328" name="Text Box 200"/>
            <p:cNvSpPr txBox="1">
              <a:spLocks noChangeArrowheads="1"/>
            </p:cNvSpPr>
            <p:nvPr/>
          </p:nvSpPr>
          <p:spPr bwMode="auto">
            <a:xfrm>
              <a:off x="11677" y="16203"/>
              <a:ext cx="14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/>
                <a:t>         3.7</a:t>
              </a:r>
              <a:endParaRPr lang="nl-NL"/>
            </a:p>
          </p:txBody>
        </p:sp>
        <p:sp>
          <p:nvSpPr>
            <p:cNvPr id="48329" name="Text Box 201"/>
            <p:cNvSpPr txBox="1">
              <a:spLocks noChangeArrowheads="1"/>
            </p:cNvSpPr>
            <p:nvPr/>
          </p:nvSpPr>
          <p:spPr bwMode="auto">
            <a:xfrm>
              <a:off x="1237" y="16203"/>
              <a:ext cx="846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 b="1"/>
                <a:t>Rantsoen wordt niet verontreinigd door huisdieren </a:t>
              </a:r>
              <a:endParaRPr lang="nl-NL"/>
            </a:p>
          </p:txBody>
        </p:sp>
        <p:sp>
          <p:nvSpPr>
            <p:cNvPr id="48330" name="Text Box 202"/>
            <p:cNvSpPr txBox="1">
              <a:spLocks noChangeArrowheads="1"/>
            </p:cNvSpPr>
            <p:nvPr/>
          </p:nvSpPr>
          <p:spPr bwMode="auto">
            <a:xfrm>
              <a:off x="10057" y="1620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8331" name="Text Box 203"/>
            <p:cNvSpPr txBox="1">
              <a:spLocks noChangeArrowheads="1"/>
            </p:cNvSpPr>
            <p:nvPr/>
          </p:nvSpPr>
          <p:spPr bwMode="auto">
            <a:xfrm>
              <a:off x="13297" y="1674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8332" name="Text Box 204"/>
            <p:cNvSpPr txBox="1">
              <a:spLocks noChangeArrowheads="1"/>
            </p:cNvSpPr>
            <p:nvPr/>
          </p:nvSpPr>
          <p:spPr bwMode="auto">
            <a:xfrm>
              <a:off x="14917" y="1674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8333" name="Text Box 205"/>
            <p:cNvSpPr txBox="1">
              <a:spLocks noChangeArrowheads="1"/>
            </p:cNvSpPr>
            <p:nvPr/>
          </p:nvSpPr>
          <p:spPr bwMode="auto">
            <a:xfrm>
              <a:off x="11677" y="16743"/>
              <a:ext cx="14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/>
                <a:t>         3.36</a:t>
              </a:r>
              <a:endParaRPr lang="nl-NL"/>
            </a:p>
          </p:txBody>
        </p:sp>
        <p:sp>
          <p:nvSpPr>
            <p:cNvPr id="48334" name="Text Box 206"/>
            <p:cNvSpPr txBox="1">
              <a:spLocks noChangeArrowheads="1"/>
            </p:cNvSpPr>
            <p:nvPr/>
          </p:nvSpPr>
          <p:spPr bwMode="auto">
            <a:xfrm>
              <a:off x="1237" y="10171"/>
              <a:ext cx="15120" cy="81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200"/>
                <a:t>   </a:t>
              </a:r>
              <a:r>
                <a:rPr lang="nl-NL" sz="1200" b="1">
                  <a:solidFill>
                    <a:srgbClr val="000080"/>
                  </a:solidFill>
                </a:rPr>
                <a:t>Management Controle Punten  (Concept)      </a:t>
              </a:r>
              <a:r>
                <a:rPr lang="nl-NL" sz="1200" b="1"/>
                <a:t> </a:t>
              </a:r>
              <a:r>
                <a:rPr lang="nl-NL" sz="1400" b="1">
                  <a:solidFill>
                    <a:srgbClr val="000080"/>
                  </a:solidFill>
                </a:rPr>
                <a:t> </a:t>
              </a:r>
              <a:r>
                <a:rPr lang="nl-NL" sz="1200" b="1">
                  <a:solidFill>
                    <a:srgbClr val="000080"/>
                  </a:solidFill>
                </a:rPr>
                <a:t>                                              Stakeholders                            Opstelling   Fiat  J/N</a:t>
              </a:r>
            </a:p>
            <a:p>
              <a:r>
                <a:rPr lang="nl-NL" sz="1200" b="1">
                  <a:solidFill>
                    <a:srgbClr val="000080"/>
                  </a:solidFill>
                </a:rPr>
                <a:t>   </a:t>
              </a:r>
              <a:r>
                <a:rPr lang="nl-NL" sz="1200" b="1">
                  <a:solidFill>
                    <a:srgbClr val="FF0000"/>
                  </a:solidFill>
                </a:rPr>
                <a:t>(KSF  Voer en voedselveiligheid ► PI  Voermanagement)       </a:t>
              </a:r>
              <a:r>
                <a:rPr lang="nl-NL" sz="1200" b="1">
                  <a:solidFill>
                    <a:srgbClr val="000080"/>
                  </a:solidFill>
                </a:rPr>
                <a:t>                   </a:t>
              </a:r>
              <a:r>
                <a:rPr lang="nl-NL" sz="800" b="1"/>
                <a:t>Zuivel, klanten, leveranciers, dienstverleners Projectteam          Stakeholders  </a:t>
              </a:r>
              <a:endParaRPr lang="nl-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52625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rgbClr val="005DA7"/>
                </a:solidFill>
                <a:latin typeface="Verdana" pitchFamily="34" charset="0"/>
              </a:rPr>
              <a:t>Prestatie indicator:</a:t>
            </a:r>
          </a:p>
          <a:p>
            <a:pPr eaLnBrk="0" hangingPunct="0"/>
            <a:r>
              <a:rPr lang="en-US" sz="2800" b="1">
                <a:solidFill>
                  <a:srgbClr val="005DA7"/>
                </a:solidFill>
                <a:latin typeface="Verdana" pitchFamily="34" charset="0"/>
              </a:rPr>
              <a:t>Bedrijsbehandelplan</a:t>
            </a:r>
            <a:endParaRPr lang="en-US" sz="2400">
              <a:latin typeface="Times" charset="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609600" y="27527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Times" charset="0"/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228600" y="1131888"/>
            <a:ext cx="10172700" cy="5726112"/>
            <a:chOff x="697" y="9903"/>
            <a:chExt cx="16020" cy="8640"/>
          </a:xfrm>
        </p:grpSpPr>
        <p:sp>
          <p:nvSpPr>
            <p:cNvPr id="60422" name="AutoShape 6"/>
            <p:cNvSpPr>
              <a:spLocks noChangeAspect="1" noChangeArrowheads="1"/>
            </p:cNvSpPr>
            <p:nvPr/>
          </p:nvSpPr>
          <p:spPr bwMode="auto">
            <a:xfrm>
              <a:off x="697" y="9903"/>
              <a:ext cx="16020" cy="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0423" name="Text Box 7"/>
            <p:cNvSpPr txBox="1">
              <a:spLocks noChangeArrowheads="1"/>
            </p:cNvSpPr>
            <p:nvPr/>
          </p:nvSpPr>
          <p:spPr bwMode="auto">
            <a:xfrm>
              <a:off x="1237" y="11343"/>
              <a:ext cx="846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 b="1">
                  <a:solidFill>
                    <a:srgbClr val="FF0000"/>
                  </a:solidFill>
                </a:rPr>
                <a:t>MCP’s</a:t>
              </a:r>
              <a:r>
                <a:rPr lang="nl-NL" sz="1000" b="1"/>
                <a:t> Bedrijfsbehandelplan</a:t>
              </a:r>
              <a:endParaRPr lang="nl-NL"/>
            </a:p>
          </p:txBody>
        </p:sp>
        <p:sp>
          <p:nvSpPr>
            <p:cNvPr id="60424" name="Text Box 8"/>
            <p:cNvSpPr txBox="1">
              <a:spLocks noChangeArrowheads="1"/>
            </p:cNvSpPr>
            <p:nvPr/>
          </p:nvSpPr>
          <p:spPr bwMode="auto">
            <a:xfrm>
              <a:off x="2857" y="13503"/>
              <a:ext cx="68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 b="1"/>
                <a:t>Behandelprotocol standaard verrichtingen dierenartsen</a:t>
              </a:r>
              <a:endParaRPr lang="nl-NL"/>
            </a:p>
          </p:txBody>
        </p:sp>
        <p:sp>
          <p:nvSpPr>
            <p:cNvPr id="60425" name="Text Box 9"/>
            <p:cNvSpPr txBox="1">
              <a:spLocks noChangeArrowheads="1"/>
            </p:cNvSpPr>
            <p:nvPr/>
          </p:nvSpPr>
          <p:spPr bwMode="auto">
            <a:xfrm>
              <a:off x="2857" y="12423"/>
              <a:ext cx="68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 b="1"/>
                <a:t>Behandelplan overige aandoeningen</a:t>
              </a:r>
            </a:p>
            <a:p>
              <a:r>
                <a:rPr lang="nl-NL" sz="1000"/>
                <a:t>0</a:t>
              </a:r>
              <a:endParaRPr lang="nl-NL"/>
            </a:p>
          </p:txBody>
        </p:sp>
        <p:sp>
          <p:nvSpPr>
            <p:cNvPr id="60426" name="Text Box 10"/>
            <p:cNvSpPr txBox="1">
              <a:spLocks noChangeArrowheads="1"/>
            </p:cNvSpPr>
            <p:nvPr/>
          </p:nvSpPr>
          <p:spPr bwMode="auto">
            <a:xfrm>
              <a:off x="2857" y="14583"/>
              <a:ext cx="68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 b="1"/>
                <a:t>Behandelprotocol antiparasitica</a:t>
              </a:r>
              <a:endParaRPr lang="nl-NL"/>
            </a:p>
          </p:txBody>
        </p:sp>
        <p:sp>
          <p:nvSpPr>
            <p:cNvPr id="60427" name="Text Box 11"/>
            <p:cNvSpPr txBox="1">
              <a:spLocks noChangeArrowheads="1"/>
            </p:cNvSpPr>
            <p:nvPr/>
          </p:nvSpPr>
          <p:spPr bwMode="auto">
            <a:xfrm>
              <a:off x="10057" y="1134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200"/>
                <a:t>  </a:t>
              </a:r>
              <a:r>
                <a:rPr lang="nl-NL" sz="1200" b="1"/>
                <a:t> </a:t>
              </a:r>
              <a:r>
                <a:rPr lang="nl-NL" sz="1000" b="1"/>
                <a:t>Factor     </a:t>
              </a:r>
            </a:p>
            <a:p>
              <a:endParaRPr lang="nl-NL"/>
            </a:p>
          </p:txBody>
        </p:sp>
        <p:sp>
          <p:nvSpPr>
            <p:cNvPr id="60428" name="Text Box 12"/>
            <p:cNvSpPr txBox="1">
              <a:spLocks noChangeArrowheads="1"/>
            </p:cNvSpPr>
            <p:nvPr/>
          </p:nvSpPr>
          <p:spPr bwMode="auto">
            <a:xfrm>
              <a:off x="10057" y="1188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0429" name="Text Box 13"/>
            <p:cNvSpPr txBox="1">
              <a:spLocks noChangeArrowheads="1"/>
            </p:cNvSpPr>
            <p:nvPr/>
          </p:nvSpPr>
          <p:spPr bwMode="auto">
            <a:xfrm>
              <a:off x="10057" y="1242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0430" name="Text Box 14"/>
            <p:cNvSpPr txBox="1">
              <a:spLocks noChangeArrowheads="1"/>
            </p:cNvSpPr>
            <p:nvPr/>
          </p:nvSpPr>
          <p:spPr bwMode="auto">
            <a:xfrm>
              <a:off x="10057" y="1296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0431" name="Text Box 15"/>
            <p:cNvSpPr txBox="1">
              <a:spLocks noChangeArrowheads="1"/>
            </p:cNvSpPr>
            <p:nvPr/>
          </p:nvSpPr>
          <p:spPr bwMode="auto">
            <a:xfrm>
              <a:off x="11677" y="11343"/>
              <a:ext cx="14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 b="1"/>
                <a:t>Score        </a:t>
              </a:r>
              <a:endParaRPr lang="nl-NL"/>
            </a:p>
          </p:txBody>
        </p:sp>
        <p:sp>
          <p:nvSpPr>
            <p:cNvPr id="60432" name="Text Box 16"/>
            <p:cNvSpPr txBox="1">
              <a:spLocks noChangeArrowheads="1"/>
            </p:cNvSpPr>
            <p:nvPr/>
          </p:nvSpPr>
          <p:spPr bwMode="auto">
            <a:xfrm>
              <a:off x="11677" y="11883"/>
              <a:ext cx="14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/>
                <a:t>         2</a:t>
              </a:r>
              <a:endParaRPr lang="nl-NL"/>
            </a:p>
          </p:txBody>
        </p:sp>
        <p:sp>
          <p:nvSpPr>
            <p:cNvPr id="60433" name="Text Box 17"/>
            <p:cNvSpPr txBox="1">
              <a:spLocks noChangeArrowheads="1"/>
            </p:cNvSpPr>
            <p:nvPr/>
          </p:nvSpPr>
          <p:spPr bwMode="auto">
            <a:xfrm>
              <a:off x="2857" y="12963"/>
              <a:ext cx="68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 b="1"/>
                <a:t>Behandelplan droogzetten</a:t>
              </a:r>
              <a:endParaRPr lang="nl-NL"/>
            </a:p>
          </p:txBody>
        </p:sp>
        <p:sp>
          <p:nvSpPr>
            <p:cNvPr id="60434" name="Text Box 18"/>
            <p:cNvSpPr txBox="1">
              <a:spLocks noChangeArrowheads="1"/>
            </p:cNvSpPr>
            <p:nvPr/>
          </p:nvSpPr>
          <p:spPr bwMode="auto">
            <a:xfrm>
              <a:off x="10057" y="1350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0435" name="Text Box 19"/>
            <p:cNvSpPr txBox="1">
              <a:spLocks noChangeArrowheads="1"/>
            </p:cNvSpPr>
            <p:nvPr/>
          </p:nvSpPr>
          <p:spPr bwMode="auto">
            <a:xfrm>
              <a:off x="10057" y="1404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0436" name="Text Box 20"/>
            <p:cNvSpPr txBox="1">
              <a:spLocks noChangeArrowheads="1"/>
            </p:cNvSpPr>
            <p:nvPr/>
          </p:nvSpPr>
          <p:spPr bwMode="auto">
            <a:xfrm>
              <a:off x="11677" y="12423"/>
              <a:ext cx="14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/>
                <a:t>        2.7</a:t>
              </a:r>
              <a:endParaRPr lang="nl-NL"/>
            </a:p>
          </p:txBody>
        </p:sp>
        <p:sp>
          <p:nvSpPr>
            <p:cNvPr id="60437" name="Text Box 21"/>
            <p:cNvSpPr txBox="1">
              <a:spLocks noChangeArrowheads="1"/>
            </p:cNvSpPr>
            <p:nvPr/>
          </p:nvSpPr>
          <p:spPr bwMode="auto">
            <a:xfrm>
              <a:off x="11677" y="12963"/>
              <a:ext cx="14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/>
                <a:t>        3.5</a:t>
              </a:r>
              <a:endParaRPr lang="nl-NL"/>
            </a:p>
          </p:txBody>
        </p:sp>
        <p:sp>
          <p:nvSpPr>
            <p:cNvPr id="60438" name="Text Box 22"/>
            <p:cNvSpPr txBox="1">
              <a:spLocks noChangeArrowheads="1"/>
            </p:cNvSpPr>
            <p:nvPr/>
          </p:nvSpPr>
          <p:spPr bwMode="auto">
            <a:xfrm>
              <a:off x="11677" y="13503"/>
              <a:ext cx="14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/>
                <a:t>        2.5</a:t>
              </a:r>
              <a:endParaRPr lang="nl-NL"/>
            </a:p>
          </p:txBody>
        </p:sp>
        <p:sp>
          <p:nvSpPr>
            <p:cNvPr id="60439" name="Text Box 23"/>
            <p:cNvSpPr txBox="1">
              <a:spLocks noChangeArrowheads="1"/>
            </p:cNvSpPr>
            <p:nvPr/>
          </p:nvSpPr>
          <p:spPr bwMode="auto">
            <a:xfrm>
              <a:off x="11677" y="14043"/>
              <a:ext cx="14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/>
                <a:t>        2.5</a:t>
              </a:r>
              <a:endParaRPr lang="nl-NL"/>
            </a:p>
          </p:txBody>
        </p:sp>
        <p:sp>
          <p:nvSpPr>
            <p:cNvPr id="60440" name="Text Box 24"/>
            <p:cNvSpPr txBox="1">
              <a:spLocks noChangeArrowheads="1"/>
            </p:cNvSpPr>
            <p:nvPr/>
          </p:nvSpPr>
          <p:spPr bwMode="auto">
            <a:xfrm>
              <a:off x="1237" y="17283"/>
              <a:ext cx="15120" cy="1080"/>
            </a:xfrm>
            <a:prstGeom prst="rect">
              <a:avLst/>
            </a:prstGeom>
            <a:solidFill>
              <a:srgbClr val="C0C0C0">
                <a:alpha val="25000"/>
              </a:srgbClr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nl-NL" sz="1200" b="1"/>
                <a:t>Opmerkingen</a:t>
              </a:r>
              <a:endParaRPr lang="nl-NL"/>
            </a:p>
          </p:txBody>
        </p:sp>
        <p:sp>
          <p:nvSpPr>
            <p:cNvPr id="60441" name="Text Box 25"/>
            <p:cNvSpPr txBox="1">
              <a:spLocks noChangeArrowheads="1"/>
            </p:cNvSpPr>
            <p:nvPr/>
          </p:nvSpPr>
          <p:spPr bwMode="auto">
            <a:xfrm>
              <a:off x="1237" y="11883"/>
              <a:ext cx="846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 b="1"/>
                <a:t>Bedrijfsbehandelplan voorziet in de beschrijving van  (vervolg)</a:t>
              </a:r>
              <a:endParaRPr lang="nl-NL"/>
            </a:p>
          </p:txBody>
        </p:sp>
        <p:sp>
          <p:nvSpPr>
            <p:cNvPr id="60442" name="Text Box 26"/>
            <p:cNvSpPr txBox="1">
              <a:spLocks noChangeArrowheads="1"/>
            </p:cNvSpPr>
            <p:nvPr/>
          </p:nvSpPr>
          <p:spPr bwMode="auto">
            <a:xfrm>
              <a:off x="13297" y="1404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0443" name="Text Box 27"/>
            <p:cNvSpPr txBox="1">
              <a:spLocks noChangeArrowheads="1"/>
            </p:cNvSpPr>
            <p:nvPr/>
          </p:nvSpPr>
          <p:spPr bwMode="auto">
            <a:xfrm>
              <a:off x="13297" y="1350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0444" name="Text Box 28"/>
            <p:cNvSpPr txBox="1">
              <a:spLocks noChangeArrowheads="1"/>
            </p:cNvSpPr>
            <p:nvPr/>
          </p:nvSpPr>
          <p:spPr bwMode="auto">
            <a:xfrm>
              <a:off x="13297" y="1296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0445" name="Text Box 29"/>
            <p:cNvSpPr txBox="1">
              <a:spLocks noChangeArrowheads="1"/>
            </p:cNvSpPr>
            <p:nvPr/>
          </p:nvSpPr>
          <p:spPr bwMode="auto">
            <a:xfrm>
              <a:off x="13297" y="1242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0446" name="Text Box 30"/>
            <p:cNvSpPr txBox="1">
              <a:spLocks noChangeArrowheads="1"/>
            </p:cNvSpPr>
            <p:nvPr/>
          </p:nvSpPr>
          <p:spPr bwMode="auto">
            <a:xfrm>
              <a:off x="13297" y="1188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0447" name="Text Box 31"/>
            <p:cNvSpPr txBox="1">
              <a:spLocks noChangeArrowheads="1"/>
            </p:cNvSpPr>
            <p:nvPr/>
          </p:nvSpPr>
          <p:spPr bwMode="auto">
            <a:xfrm>
              <a:off x="13297" y="1134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 b="1"/>
                <a:t>Norm</a:t>
              </a:r>
              <a:endParaRPr lang="nl-NL"/>
            </a:p>
          </p:txBody>
        </p:sp>
        <p:sp>
          <p:nvSpPr>
            <p:cNvPr id="60448" name="Text Box 32"/>
            <p:cNvSpPr txBox="1">
              <a:spLocks noChangeArrowheads="1"/>
            </p:cNvSpPr>
            <p:nvPr/>
          </p:nvSpPr>
          <p:spPr bwMode="auto">
            <a:xfrm>
              <a:off x="14917" y="1404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0449" name="Text Box 33"/>
            <p:cNvSpPr txBox="1">
              <a:spLocks noChangeArrowheads="1"/>
            </p:cNvSpPr>
            <p:nvPr/>
          </p:nvSpPr>
          <p:spPr bwMode="auto">
            <a:xfrm>
              <a:off x="14917" y="1350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0450" name="Text Box 34"/>
            <p:cNvSpPr txBox="1">
              <a:spLocks noChangeArrowheads="1"/>
            </p:cNvSpPr>
            <p:nvPr/>
          </p:nvSpPr>
          <p:spPr bwMode="auto">
            <a:xfrm>
              <a:off x="14917" y="1296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0451" name="Text Box 35"/>
            <p:cNvSpPr txBox="1">
              <a:spLocks noChangeArrowheads="1"/>
            </p:cNvSpPr>
            <p:nvPr/>
          </p:nvSpPr>
          <p:spPr bwMode="auto">
            <a:xfrm>
              <a:off x="14917" y="1242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0452" name="Text Box 36"/>
            <p:cNvSpPr txBox="1">
              <a:spLocks noChangeArrowheads="1"/>
            </p:cNvSpPr>
            <p:nvPr/>
          </p:nvSpPr>
          <p:spPr bwMode="auto">
            <a:xfrm>
              <a:off x="14917" y="1188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0453" name="Text Box 37"/>
            <p:cNvSpPr txBox="1">
              <a:spLocks noChangeArrowheads="1"/>
            </p:cNvSpPr>
            <p:nvPr/>
          </p:nvSpPr>
          <p:spPr bwMode="auto">
            <a:xfrm>
              <a:off x="14917" y="1134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 b="1"/>
                <a:t>Gem.</a:t>
              </a:r>
              <a:endParaRPr lang="nl-NL"/>
            </a:p>
          </p:txBody>
        </p:sp>
        <p:sp>
          <p:nvSpPr>
            <p:cNvPr id="60454" name="Text Box 38"/>
            <p:cNvSpPr txBox="1">
              <a:spLocks noChangeArrowheads="1"/>
            </p:cNvSpPr>
            <p:nvPr/>
          </p:nvSpPr>
          <p:spPr bwMode="auto">
            <a:xfrm>
              <a:off x="2857" y="14043"/>
              <a:ext cx="68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 b="1"/>
                <a:t>Behandelprotocol hormonen i.v.m. vruchtbaarheidsstoornissen</a:t>
              </a:r>
              <a:endParaRPr lang="nl-NL"/>
            </a:p>
          </p:txBody>
        </p:sp>
        <p:sp>
          <p:nvSpPr>
            <p:cNvPr id="60455" name="Text Box 39"/>
            <p:cNvSpPr txBox="1">
              <a:spLocks noChangeArrowheads="1"/>
            </p:cNvSpPr>
            <p:nvPr/>
          </p:nvSpPr>
          <p:spPr bwMode="auto">
            <a:xfrm>
              <a:off x="2857" y="15123"/>
              <a:ext cx="68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 b="1"/>
                <a:t>Protocol wachttijden gebruik diergeneesmiddelen</a:t>
              </a:r>
              <a:endParaRPr lang="nl-NL"/>
            </a:p>
          </p:txBody>
        </p:sp>
        <p:sp>
          <p:nvSpPr>
            <p:cNvPr id="60456" name="Text Box 40"/>
            <p:cNvSpPr txBox="1">
              <a:spLocks noChangeArrowheads="1"/>
            </p:cNvSpPr>
            <p:nvPr/>
          </p:nvSpPr>
          <p:spPr bwMode="auto">
            <a:xfrm>
              <a:off x="1237" y="15663"/>
              <a:ext cx="846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 b="1"/>
                <a:t>Calamiteitenplan uiergezondheid / celgetalbewaking</a:t>
              </a:r>
              <a:endParaRPr lang="nl-NL"/>
            </a:p>
          </p:txBody>
        </p:sp>
        <p:sp>
          <p:nvSpPr>
            <p:cNvPr id="60457" name="Text Box 41"/>
            <p:cNvSpPr txBox="1">
              <a:spLocks noChangeArrowheads="1"/>
            </p:cNvSpPr>
            <p:nvPr/>
          </p:nvSpPr>
          <p:spPr bwMode="auto">
            <a:xfrm>
              <a:off x="1237" y="16743"/>
              <a:ext cx="846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 b="1">
                  <a:solidFill>
                    <a:srgbClr val="FF0000"/>
                  </a:solidFill>
                </a:rPr>
                <a:t>PI     Bedrijfsbehandelplan             Totaal t.o.v. de norm</a:t>
              </a:r>
              <a:endParaRPr lang="nl-NL"/>
            </a:p>
          </p:txBody>
        </p:sp>
        <p:sp>
          <p:nvSpPr>
            <p:cNvPr id="60458" name="Text Box 42"/>
            <p:cNvSpPr txBox="1">
              <a:spLocks noChangeArrowheads="1"/>
            </p:cNvSpPr>
            <p:nvPr/>
          </p:nvSpPr>
          <p:spPr bwMode="auto">
            <a:xfrm>
              <a:off x="10057" y="1458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0459" name="Text Box 43"/>
            <p:cNvSpPr txBox="1">
              <a:spLocks noChangeArrowheads="1"/>
            </p:cNvSpPr>
            <p:nvPr/>
          </p:nvSpPr>
          <p:spPr bwMode="auto">
            <a:xfrm>
              <a:off x="10057" y="1512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0460" name="Text Box 44"/>
            <p:cNvSpPr txBox="1">
              <a:spLocks noChangeArrowheads="1"/>
            </p:cNvSpPr>
            <p:nvPr/>
          </p:nvSpPr>
          <p:spPr bwMode="auto">
            <a:xfrm>
              <a:off x="10057" y="1566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0461" name="Text Box 45"/>
            <p:cNvSpPr txBox="1">
              <a:spLocks noChangeArrowheads="1"/>
            </p:cNvSpPr>
            <p:nvPr/>
          </p:nvSpPr>
          <p:spPr bwMode="auto">
            <a:xfrm>
              <a:off x="14917" y="1620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0462" name="Text Box 46"/>
            <p:cNvSpPr txBox="1">
              <a:spLocks noChangeArrowheads="1"/>
            </p:cNvSpPr>
            <p:nvPr/>
          </p:nvSpPr>
          <p:spPr bwMode="auto">
            <a:xfrm>
              <a:off x="13297" y="1620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0463" name="Text Box 47"/>
            <p:cNvSpPr txBox="1">
              <a:spLocks noChangeArrowheads="1"/>
            </p:cNvSpPr>
            <p:nvPr/>
          </p:nvSpPr>
          <p:spPr bwMode="auto">
            <a:xfrm>
              <a:off x="13297" y="1566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0464" name="Text Box 48"/>
            <p:cNvSpPr txBox="1">
              <a:spLocks noChangeArrowheads="1"/>
            </p:cNvSpPr>
            <p:nvPr/>
          </p:nvSpPr>
          <p:spPr bwMode="auto">
            <a:xfrm>
              <a:off x="14917" y="1566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0465" name="Text Box 49"/>
            <p:cNvSpPr txBox="1">
              <a:spLocks noChangeArrowheads="1"/>
            </p:cNvSpPr>
            <p:nvPr/>
          </p:nvSpPr>
          <p:spPr bwMode="auto">
            <a:xfrm>
              <a:off x="13297" y="1512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0466" name="Text Box 50"/>
            <p:cNvSpPr txBox="1">
              <a:spLocks noChangeArrowheads="1"/>
            </p:cNvSpPr>
            <p:nvPr/>
          </p:nvSpPr>
          <p:spPr bwMode="auto">
            <a:xfrm>
              <a:off x="14917" y="1512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0467" name="Text Box 51"/>
            <p:cNvSpPr txBox="1">
              <a:spLocks noChangeArrowheads="1"/>
            </p:cNvSpPr>
            <p:nvPr/>
          </p:nvSpPr>
          <p:spPr bwMode="auto">
            <a:xfrm>
              <a:off x="13297" y="1458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0468" name="Text Box 52"/>
            <p:cNvSpPr txBox="1">
              <a:spLocks noChangeArrowheads="1"/>
            </p:cNvSpPr>
            <p:nvPr/>
          </p:nvSpPr>
          <p:spPr bwMode="auto">
            <a:xfrm>
              <a:off x="14917" y="1458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0469" name="Text Box 53"/>
            <p:cNvSpPr txBox="1">
              <a:spLocks noChangeArrowheads="1"/>
            </p:cNvSpPr>
            <p:nvPr/>
          </p:nvSpPr>
          <p:spPr bwMode="auto">
            <a:xfrm>
              <a:off x="11677" y="14583"/>
              <a:ext cx="14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/>
                <a:t>        2.5</a:t>
              </a:r>
              <a:endParaRPr lang="nl-NL"/>
            </a:p>
          </p:txBody>
        </p:sp>
        <p:sp>
          <p:nvSpPr>
            <p:cNvPr id="60470" name="Text Box 54"/>
            <p:cNvSpPr txBox="1">
              <a:spLocks noChangeArrowheads="1"/>
            </p:cNvSpPr>
            <p:nvPr/>
          </p:nvSpPr>
          <p:spPr bwMode="auto">
            <a:xfrm>
              <a:off x="11677" y="15123"/>
              <a:ext cx="14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/>
                <a:t>       3.7</a:t>
              </a:r>
              <a:endParaRPr lang="nl-NL"/>
            </a:p>
          </p:txBody>
        </p:sp>
        <p:sp>
          <p:nvSpPr>
            <p:cNvPr id="60471" name="Text Box 55"/>
            <p:cNvSpPr txBox="1">
              <a:spLocks noChangeArrowheads="1"/>
            </p:cNvSpPr>
            <p:nvPr/>
          </p:nvSpPr>
          <p:spPr bwMode="auto">
            <a:xfrm>
              <a:off x="11677" y="15663"/>
              <a:ext cx="14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/>
                <a:t>       2.2</a:t>
              </a:r>
              <a:endParaRPr lang="nl-NL"/>
            </a:p>
          </p:txBody>
        </p:sp>
        <p:sp>
          <p:nvSpPr>
            <p:cNvPr id="60472" name="Text Box 56"/>
            <p:cNvSpPr txBox="1">
              <a:spLocks noChangeArrowheads="1"/>
            </p:cNvSpPr>
            <p:nvPr/>
          </p:nvSpPr>
          <p:spPr bwMode="auto">
            <a:xfrm>
              <a:off x="11677" y="16203"/>
              <a:ext cx="14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/>
                <a:t>         1.2</a:t>
              </a:r>
              <a:endParaRPr lang="nl-NL"/>
            </a:p>
          </p:txBody>
        </p:sp>
        <p:sp>
          <p:nvSpPr>
            <p:cNvPr id="60473" name="Text Box 57"/>
            <p:cNvSpPr txBox="1">
              <a:spLocks noChangeArrowheads="1"/>
            </p:cNvSpPr>
            <p:nvPr/>
          </p:nvSpPr>
          <p:spPr bwMode="auto">
            <a:xfrm>
              <a:off x="1057" y="10171"/>
              <a:ext cx="15120" cy="81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200"/>
                <a:t>   </a:t>
              </a:r>
              <a:r>
                <a:rPr lang="nl-NL" sz="1200" b="1">
                  <a:solidFill>
                    <a:srgbClr val="000080"/>
                  </a:solidFill>
                </a:rPr>
                <a:t>Management Controle Punten  (Concept) Stakeholders  </a:t>
              </a:r>
              <a:r>
                <a:rPr lang="nl-NL" sz="1200" b="1">
                  <a:solidFill>
                    <a:srgbClr val="FF0000"/>
                  </a:solidFill>
                </a:rPr>
                <a:t>(KSF Verantwoord en voedselveilig produceren  </a:t>
              </a:r>
            </a:p>
            <a:p>
              <a:r>
                <a:rPr lang="nl-NL" sz="1200" b="1">
                  <a:solidFill>
                    <a:srgbClr val="FF0000"/>
                  </a:solidFill>
                </a:rPr>
                <a:t>► PI  Bedrijfsbehandelplan)</a:t>
              </a:r>
              <a:r>
                <a:rPr lang="nl-NL" sz="1200" b="1">
                  <a:solidFill>
                    <a:srgbClr val="000080"/>
                  </a:solidFill>
                </a:rPr>
                <a:t> </a:t>
              </a:r>
              <a:r>
                <a:rPr lang="nl-NL" sz="800" b="1"/>
                <a:t>Zuivel, klanten, leveranciers, dienstverleners</a:t>
              </a:r>
              <a:endParaRPr lang="nl-NL"/>
            </a:p>
          </p:txBody>
        </p:sp>
        <p:sp>
          <p:nvSpPr>
            <p:cNvPr id="60474" name="Text Box 58"/>
            <p:cNvSpPr txBox="1">
              <a:spLocks noChangeArrowheads="1"/>
            </p:cNvSpPr>
            <p:nvPr/>
          </p:nvSpPr>
          <p:spPr bwMode="auto">
            <a:xfrm>
              <a:off x="1237" y="16203"/>
              <a:ext cx="846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 b="1"/>
                <a:t>Calamiteitenplan Klauwgezondheid</a:t>
              </a:r>
              <a:endParaRPr lang="nl-NL"/>
            </a:p>
          </p:txBody>
        </p:sp>
        <p:sp>
          <p:nvSpPr>
            <p:cNvPr id="60475" name="Text Box 59"/>
            <p:cNvSpPr txBox="1">
              <a:spLocks noChangeArrowheads="1"/>
            </p:cNvSpPr>
            <p:nvPr/>
          </p:nvSpPr>
          <p:spPr bwMode="auto">
            <a:xfrm>
              <a:off x="10057" y="1620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0476" name="Text Box 60"/>
            <p:cNvSpPr txBox="1">
              <a:spLocks noChangeArrowheads="1"/>
            </p:cNvSpPr>
            <p:nvPr/>
          </p:nvSpPr>
          <p:spPr bwMode="auto">
            <a:xfrm>
              <a:off x="13297" y="1674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0477" name="Text Box 61"/>
            <p:cNvSpPr txBox="1">
              <a:spLocks noChangeArrowheads="1"/>
            </p:cNvSpPr>
            <p:nvPr/>
          </p:nvSpPr>
          <p:spPr bwMode="auto">
            <a:xfrm>
              <a:off x="14917" y="16743"/>
              <a:ext cx="1440" cy="360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0478" name="Text Box 62"/>
            <p:cNvSpPr txBox="1">
              <a:spLocks noChangeArrowheads="1"/>
            </p:cNvSpPr>
            <p:nvPr/>
          </p:nvSpPr>
          <p:spPr bwMode="auto">
            <a:xfrm>
              <a:off x="11677" y="16743"/>
              <a:ext cx="14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/>
                <a:t>         2.1</a:t>
              </a:r>
              <a:endParaRPr lang="nl-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42900" y="6823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 flipV="1">
            <a:off x="5940425" y="37163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 flipV="1">
            <a:off x="5507038" y="3716338"/>
            <a:ext cx="158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pic>
        <p:nvPicPr>
          <p:cNvPr id="10292" name="Picture 52" descr="MILQ2-logo-01-09-0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6019800"/>
            <a:ext cx="1371600" cy="531813"/>
          </a:xfrm>
          <a:prstGeom prst="rect">
            <a:avLst/>
          </a:prstGeom>
          <a:noFill/>
        </p:spPr>
      </p:pic>
      <p:sp>
        <p:nvSpPr>
          <p:cNvPr id="10293" name="Line 53"/>
          <p:cNvSpPr>
            <a:spLocks noChangeShapeType="1"/>
          </p:cNvSpPr>
          <p:nvPr/>
        </p:nvSpPr>
        <p:spPr bwMode="auto">
          <a:xfrm>
            <a:off x="9144000" y="42211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grpSp>
        <p:nvGrpSpPr>
          <p:cNvPr id="10295" name="Group 55"/>
          <p:cNvGrpSpPr>
            <a:grpSpLocks/>
          </p:cNvGrpSpPr>
          <p:nvPr/>
        </p:nvGrpSpPr>
        <p:grpSpPr bwMode="auto">
          <a:xfrm>
            <a:off x="323850" y="147638"/>
            <a:ext cx="8712200" cy="6380162"/>
            <a:chOff x="204" y="93"/>
            <a:chExt cx="5488" cy="4019"/>
          </a:xfrm>
        </p:grpSpPr>
        <p:sp>
          <p:nvSpPr>
            <p:cNvPr id="10242" name="Line 2"/>
            <p:cNvSpPr>
              <a:spLocks noChangeShapeType="1"/>
            </p:cNvSpPr>
            <p:nvPr/>
          </p:nvSpPr>
          <p:spPr bwMode="auto">
            <a:xfrm flipH="1">
              <a:off x="1061" y="3022"/>
              <a:ext cx="504" cy="0"/>
            </a:xfrm>
            <a:prstGeom prst="line">
              <a:avLst/>
            </a:prstGeom>
            <a:noFill/>
            <a:ln w="444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244" name="Text Box 4"/>
            <p:cNvSpPr txBox="1">
              <a:spLocks noChangeArrowheads="1"/>
            </p:cNvSpPr>
            <p:nvPr/>
          </p:nvSpPr>
          <p:spPr bwMode="auto">
            <a:xfrm>
              <a:off x="1066" y="2296"/>
              <a:ext cx="1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/>
                <a:t>       </a:t>
              </a:r>
              <a:r>
                <a:rPr lang="nl-NL" sz="2000" b="1">
                  <a:solidFill>
                    <a:srgbClr val="FF0000"/>
                  </a:solidFill>
                </a:rPr>
                <a:t>Organiseren</a:t>
              </a:r>
            </a:p>
          </p:txBody>
        </p:sp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249" y="119"/>
              <a:ext cx="771" cy="238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 sz="1200" b="1">
                <a:solidFill>
                  <a:srgbClr val="000080"/>
                </a:solidFill>
                <a:ea typeface="Times New Roman" pitchFamily="18" charset="0"/>
                <a:cs typeface="Arial" charset="0"/>
              </a:endParaRPr>
            </a:p>
            <a:p>
              <a:endParaRPr lang="nl-NL" sz="1200" b="1">
                <a:solidFill>
                  <a:srgbClr val="000080"/>
                </a:solidFill>
                <a:ea typeface="Times New Roman" pitchFamily="18" charset="0"/>
                <a:cs typeface="Arial" charset="0"/>
              </a:endParaRPr>
            </a:p>
            <a:p>
              <a:endParaRPr lang="nl-NL" sz="1200" b="1">
                <a:solidFill>
                  <a:srgbClr val="000080"/>
                </a:solidFill>
                <a:ea typeface="Times New Roman" pitchFamily="18" charset="0"/>
                <a:cs typeface="Arial" charset="0"/>
              </a:endParaRPr>
            </a:p>
            <a:p>
              <a:endParaRPr lang="nl-NL" sz="1200" b="1">
                <a:solidFill>
                  <a:srgbClr val="000080"/>
                </a:solidFill>
                <a:ea typeface="Times New Roman" pitchFamily="18" charset="0"/>
                <a:cs typeface="Arial" charset="0"/>
              </a:endParaRPr>
            </a:p>
            <a:p>
              <a:endParaRPr lang="nl-NL" sz="1200" b="1">
                <a:solidFill>
                  <a:srgbClr val="000080"/>
                </a:solidFill>
                <a:ea typeface="Times New Roman" pitchFamily="18" charset="0"/>
                <a:cs typeface="Arial" charset="0"/>
              </a:endParaRPr>
            </a:p>
            <a:p>
              <a:endParaRPr lang="nl-NL" sz="1200" b="1">
                <a:solidFill>
                  <a:srgbClr val="000080"/>
                </a:solidFill>
                <a:ea typeface="Times New Roman" pitchFamily="18" charset="0"/>
                <a:cs typeface="Arial" charset="0"/>
              </a:endParaRPr>
            </a:p>
            <a:p>
              <a:endParaRPr lang="nl-NL" sz="1200" b="1">
                <a:solidFill>
                  <a:srgbClr val="000080"/>
                </a:solidFill>
                <a:ea typeface="Times New Roman" pitchFamily="18" charset="0"/>
                <a:cs typeface="Arial" charset="0"/>
              </a:endParaRPr>
            </a:p>
            <a:p>
              <a:endParaRPr lang="nl-NL" sz="1200" b="1">
                <a:solidFill>
                  <a:srgbClr val="000080"/>
                </a:solidFill>
                <a:ea typeface="Times New Roman" pitchFamily="18" charset="0"/>
                <a:cs typeface="Arial" charset="0"/>
              </a:endParaRPr>
            </a:p>
            <a:p>
              <a:endParaRPr lang="nl-NL" sz="1200" b="1">
                <a:solidFill>
                  <a:srgbClr val="000080"/>
                </a:solidFill>
                <a:ea typeface="Times New Roman" pitchFamily="18" charset="0"/>
                <a:cs typeface="Arial" charset="0"/>
              </a:endParaRPr>
            </a:p>
            <a:p>
              <a:r>
                <a:rPr lang="nl-NL" sz="1200" b="1">
                  <a:solidFill>
                    <a:srgbClr val="000080"/>
                  </a:solidFill>
                  <a:ea typeface="Times New Roman" pitchFamily="18" charset="0"/>
                  <a:cs typeface="Arial" charset="0"/>
                </a:rPr>
                <a:t>Leiderschap</a:t>
              </a:r>
              <a:endParaRPr lang="nl-NL" sz="120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1362" y="119"/>
              <a:ext cx="792" cy="636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 sz="1200" b="1">
                <a:solidFill>
                  <a:srgbClr val="FFFFFF"/>
                </a:solidFill>
                <a:ea typeface="Times New Roman" pitchFamily="18" charset="0"/>
                <a:cs typeface="Arial" charset="0"/>
              </a:endParaRPr>
            </a:p>
            <a:p>
              <a:r>
                <a:rPr lang="nl-NL" sz="1200" b="1">
                  <a:solidFill>
                    <a:srgbClr val="000066"/>
                  </a:solidFill>
                  <a:ea typeface="Times New Roman" pitchFamily="18" charset="0"/>
                  <a:cs typeface="Arial" charset="0"/>
                </a:rPr>
                <a:t>Management      </a:t>
              </a:r>
              <a:br>
                <a:rPr lang="nl-NL" sz="1200" b="1">
                  <a:solidFill>
                    <a:srgbClr val="000066"/>
                  </a:solidFill>
                  <a:ea typeface="Times New Roman" pitchFamily="18" charset="0"/>
                  <a:cs typeface="Arial" charset="0"/>
                </a:rPr>
              </a:br>
              <a:r>
                <a:rPr lang="nl-NL" sz="1200" b="1">
                  <a:solidFill>
                    <a:srgbClr val="000066"/>
                  </a:solidFill>
                  <a:ea typeface="Times New Roman" pitchFamily="18" charset="0"/>
                  <a:cs typeface="Arial" charset="0"/>
                </a:rPr>
                <a:t>       van</a:t>
              </a:r>
              <a:br>
                <a:rPr lang="nl-NL" sz="1200" b="1">
                  <a:solidFill>
                    <a:srgbClr val="000066"/>
                  </a:solidFill>
                  <a:ea typeface="Times New Roman" pitchFamily="18" charset="0"/>
                  <a:cs typeface="Arial" charset="0"/>
                </a:rPr>
              </a:br>
              <a:r>
                <a:rPr lang="nl-NL" sz="1200" b="1">
                  <a:solidFill>
                    <a:srgbClr val="000066"/>
                  </a:solidFill>
                  <a:ea typeface="Times New Roman" pitchFamily="18" charset="0"/>
                  <a:cs typeface="Arial" charset="0"/>
                </a:rPr>
                <a:t>medewerkers</a:t>
              </a:r>
              <a:endParaRPr lang="nl-NL">
                <a:solidFill>
                  <a:srgbClr val="000066"/>
                </a:solidFill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>
              <a:off x="1362" y="875"/>
              <a:ext cx="792" cy="63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200">
                  <a:ea typeface="Times New Roman" pitchFamily="18" charset="0"/>
                  <a:cs typeface="Arial" charset="0"/>
                </a:rPr>
                <a:t/>
              </a:r>
              <a:br>
                <a:rPr lang="nl-NL" sz="1200">
                  <a:ea typeface="Times New Roman" pitchFamily="18" charset="0"/>
                  <a:cs typeface="Arial" charset="0"/>
                </a:rPr>
              </a:br>
              <a:r>
                <a:rPr lang="nl-NL" sz="1200">
                  <a:ea typeface="Times New Roman" pitchFamily="18" charset="0"/>
                  <a:cs typeface="Arial" charset="0"/>
                </a:rPr>
                <a:t>    </a:t>
              </a:r>
              <a:r>
                <a:rPr lang="nl-NL" sz="1200" b="1">
                  <a:solidFill>
                    <a:srgbClr val="000080"/>
                  </a:solidFill>
                  <a:ea typeface="Times New Roman" pitchFamily="18" charset="0"/>
                  <a:cs typeface="Arial" charset="0"/>
                </a:rPr>
                <a:t>Strategie</a:t>
              </a:r>
              <a:br>
                <a:rPr lang="nl-NL" sz="1200" b="1">
                  <a:solidFill>
                    <a:srgbClr val="000080"/>
                  </a:solidFill>
                  <a:ea typeface="Times New Roman" pitchFamily="18" charset="0"/>
                  <a:cs typeface="Arial" charset="0"/>
                </a:rPr>
              </a:br>
              <a:r>
                <a:rPr lang="nl-NL" sz="1200" b="1">
                  <a:solidFill>
                    <a:srgbClr val="000080"/>
                  </a:solidFill>
                  <a:ea typeface="Times New Roman" pitchFamily="18" charset="0"/>
                  <a:cs typeface="Arial" charset="0"/>
                </a:rPr>
                <a:t>         en </a:t>
              </a:r>
              <a:br>
                <a:rPr lang="nl-NL" sz="1200" b="1">
                  <a:solidFill>
                    <a:srgbClr val="000080"/>
                  </a:solidFill>
                  <a:ea typeface="Times New Roman" pitchFamily="18" charset="0"/>
                  <a:cs typeface="Arial" charset="0"/>
                </a:rPr>
              </a:br>
              <a:r>
                <a:rPr lang="nl-NL" sz="1200" b="1">
                  <a:solidFill>
                    <a:srgbClr val="000080"/>
                  </a:solidFill>
                  <a:ea typeface="Times New Roman" pitchFamily="18" charset="0"/>
                  <a:cs typeface="Arial" charset="0"/>
                </a:rPr>
                <a:t>      Beleid</a:t>
              </a:r>
              <a:endParaRPr lang="nl-NL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0249" name="Rectangle 9"/>
            <p:cNvSpPr>
              <a:spLocks noChangeArrowheads="1"/>
            </p:cNvSpPr>
            <p:nvPr/>
          </p:nvSpPr>
          <p:spPr bwMode="auto">
            <a:xfrm>
              <a:off x="1362" y="1677"/>
              <a:ext cx="792" cy="636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200">
                  <a:ea typeface="Times New Roman" pitchFamily="18" charset="0"/>
                  <a:cs typeface="Arial" charset="0"/>
                </a:rPr>
                <a:t/>
              </a:r>
              <a:br>
                <a:rPr lang="nl-NL" sz="1200">
                  <a:ea typeface="Times New Roman" pitchFamily="18" charset="0"/>
                  <a:cs typeface="Arial" charset="0"/>
                </a:rPr>
              </a:br>
              <a:r>
                <a:rPr lang="nl-NL" sz="1200">
                  <a:ea typeface="Times New Roman" pitchFamily="18" charset="0"/>
                  <a:cs typeface="Arial" charset="0"/>
                </a:rPr>
                <a:t> </a:t>
              </a:r>
              <a:r>
                <a:rPr lang="nl-NL" sz="1200" b="1">
                  <a:solidFill>
                    <a:srgbClr val="000066"/>
                  </a:solidFill>
                  <a:ea typeface="Times New Roman" pitchFamily="18" charset="0"/>
                  <a:cs typeface="Arial" charset="0"/>
                </a:rPr>
                <a:t>Management</a:t>
              </a:r>
              <a:br>
                <a:rPr lang="nl-NL" sz="1200" b="1">
                  <a:solidFill>
                    <a:srgbClr val="000066"/>
                  </a:solidFill>
                  <a:ea typeface="Times New Roman" pitchFamily="18" charset="0"/>
                  <a:cs typeface="Arial" charset="0"/>
                </a:rPr>
              </a:br>
              <a:r>
                <a:rPr lang="nl-NL" sz="1200" b="1">
                  <a:solidFill>
                    <a:srgbClr val="000066"/>
                  </a:solidFill>
                  <a:ea typeface="Times New Roman" pitchFamily="18" charset="0"/>
                  <a:cs typeface="Arial" charset="0"/>
                </a:rPr>
                <a:t>        van </a:t>
              </a:r>
              <a:br>
                <a:rPr lang="nl-NL" sz="1200" b="1">
                  <a:solidFill>
                    <a:srgbClr val="000066"/>
                  </a:solidFill>
                  <a:ea typeface="Times New Roman" pitchFamily="18" charset="0"/>
                  <a:cs typeface="Arial" charset="0"/>
                </a:rPr>
              </a:br>
              <a:r>
                <a:rPr lang="nl-NL" sz="1200" b="1">
                  <a:solidFill>
                    <a:srgbClr val="000066"/>
                  </a:solidFill>
                  <a:ea typeface="Times New Roman" pitchFamily="18" charset="0"/>
                  <a:cs typeface="Arial" charset="0"/>
                </a:rPr>
                <a:t>   middelen</a:t>
              </a:r>
              <a:endParaRPr lang="nl-NL">
                <a:solidFill>
                  <a:srgbClr val="000066"/>
                </a:solidFill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2614" y="119"/>
              <a:ext cx="810" cy="2385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 sz="1200" b="1">
                <a:solidFill>
                  <a:srgbClr val="FFFFFF"/>
                </a:solidFill>
                <a:ea typeface="Times New Roman" pitchFamily="18" charset="0"/>
                <a:cs typeface="Arial" charset="0"/>
              </a:endParaRPr>
            </a:p>
            <a:p>
              <a:endParaRPr lang="nl-NL" sz="1200" b="1">
                <a:solidFill>
                  <a:srgbClr val="FFFFFF"/>
                </a:solidFill>
                <a:ea typeface="Times New Roman" pitchFamily="18" charset="0"/>
                <a:cs typeface="Arial" charset="0"/>
              </a:endParaRPr>
            </a:p>
            <a:p>
              <a:endParaRPr lang="nl-NL" sz="1200" b="1">
                <a:solidFill>
                  <a:srgbClr val="FFFFFF"/>
                </a:solidFill>
                <a:ea typeface="Times New Roman" pitchFamily="18" charset="0"/>
                <a:cs typeface="Arial" charset="0"/>
              </a:endParaRPr>
            </a:p>
            <a:p>
              <a:endParaRPr lang="nl-NL" sz="1200" b="1">
                <a:solidFill>
                  <a:srgbClr val="FFFFFF"/>
                </a:solidFill>
                <a:ea typeface="Times New Roman" pitchFamily="18" charset="0"/>
                <a:cs typeface="Arial" charset="0"/>
              </a:endParaRPr>
            </a:p>
            <a:p>
              <a:endParaRPr lang="nl-NL" sz="1200" b="1">
                <a:solidFill>
                  <a:srgbClr val="FFFFFF"/>
                </a:solidFill>
                <a:ea typeface="Times New Roman" pitchFamily="18" charset="0"/>
                <a:cs typeface="Arial" charset="0"/>
              </a:endParaRPr>
            </a:p>
            <a:p>
              <a:endParaRPr lang="nl-NL" sz="1200" b="1">
                <a:solidFill>
                  <a:srgbClr val="FFFFFF"/>
                </a:solidFill>
                <a:ea typeface="Times New Roman" pitchFamily="18" charset="0"/>
                <a:cs typeface="Arial" charset="0"/>
              </a:endParaRPr>
            </a:p>
            <a:p>
              <a:endParaRPr lang="nl-NL" sz="1200" b="1">
                <a:solidFill>
                  <a:srgbClr val="FFFFFF"/>
                </a:solidFill>
                <a:ea typeface="Times New Roman" pitchFamily="18" charset="0"/>
                <a:cs typeface="Arial" charset="0"/>
              </a:endParaRPr>
            </a:p>
            <a:p>
              <a:endParaRPr lang="nl-NL" sz="1200" b="1">
                <a:solidFill>
                  <a:srgbClr val="FFFFFF"/>
                </a:solidFill>
                <a:ea typeface="Times New Roman" pitchFamily="18" charset="0"/>
                <a:cs typeface="Arial" charset="0"/>
              </a:endParaRPr>
            </a:p>
            <a:p>
              <a:r>
                <a:rPr lang="nl-NL" sz="1200" b="1">
                  <a:solidFill>
                    <a:srgbClr val="000066"/>
                  </a:solidFill>
                  <a:ea typeface="Times New Roman" pitchFamily="18" charset="0"/>
                  <a:cs typeface="Arial" charset="0"/>
                </a:rPr>
                <a:t>Management    </a:t>
              </a:r>
              <a:br>
                <a:rPr lang="nl-NL" sz="1200" b="1">
                  <a:solidFill>
                    <a:srgbClr val="000066"/>
                  </a:solidFill>
                  <a:ea typeface="Times New Roman" pitchFamily="18" charset="0"/>
                  <a:cs typeface="Arial" charset="0"/>
                </a:rPr>
              </a:br>
              <a:r>
                <a:rPr lang="nl-NL" sz="1200" b="1">
                  <a:solidFill>
                    <a:srgbClr val="000066"/>
                  </a:solidFill>
                  <a:ea typeface="Times New Roman" pitchFamily="18" charset="0"/>
                  <a:cs typeface="Arial" charset="0"/>
                </a:rPr>
                <a:t>       van</a:t>
              </a:r>
              <a:br>
                <a:rPr lang="nl-NL" sz="1200" b="1">
                  <a:solidFill>
                    <a:srgbClr val="000066"/>
                  </a:solidFill>
                  <a:ea typeface="Times New Roman" pitchFamily="18" charset="0"/>
                  <a:cs typeface="Arial" charset="0"/>
                </a:rPr>
              </a:br>
              <a:r>
                <a:rPr lang="nl-NL" sz="1200" b="1">
                  <a:solidFill>
                    <a:srgbClr val="000066"/>
                  </a:solidFill>
                  <a:ea typeface="Times New Roman" pitchFamily="18" charset="0"/>
                  <a:cs typeface="Arial" charset="0"/>
                </a:rPr>
                <a:t>  processen</a:t>
              </a:r>
              <a:endParaRPr lang="nl-NL">
                <a:solidFill>
                  <a:srgbClr val="000066"/>
                </a:solidFill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3766" y="93"/>
              <a:ext cx="792" cy="636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 sz="1200">
                <a:ea typeface="Times New Roman" pitchFamily="18" charset="0"/>
                <a:cs typeface="Arial" charset="0"/>
              </a:endParaRPr>
            </a:p>
            <a:p>
              <a:r>
                <a:rPr lang="nl-NL" sz="1200">
                  <a:ea typeface="Times New Roman" pitchFamily="18" charset="0"/>
                  <a:cs typeface="Arial" charset="0"/>
                </a:rPr>
                <a:t/>
              </a:r>
              <a:br>
                <a:rPr lang="nl-NL" sz="1200">
                  <a:ea typeface="Times New Roman" pitchFamily="18" charset="0"/>
                  <a:cs typeface="Arial" charset="0"/>
                </a:rPr>
              </a:br>
              <a:r>
                <a:rPr lang="nl-NL" sz="1200">
                  <a:ea typeface="Times New Roman" pitchFamily="18" charset="0"/>
                  <a:cs typeface="Arial" charset="0"/>
                </a:rPr>
                <a:t> </a:t>
              </a:r>
              <a:r>
                <a:rPr lang="nl-NL" sz="1200" b="1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  <a:t>Medewerkers</a:t>
              </a:r>
              <a:endParaRPr lang="nl-NL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3787" y="885"/>
              <a:ext cx="792" cy="636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200">
                  <a:ea typeface="Times New Roman" pitchFamily="18" charset="0"/>
                  <a:cs typeface="Arial" charset="0"/>
                </a:rPr>
                <a:t/>
              </a:r>
              <a:br>
                <a:rPr lang="nl-NL" sz="1200">
                  <a:ea typeface="Times New Roman" pitchFamily="18" charset="0"/>
                  <a:cs typeface="Arial" charset="0"/>
                </a:rPr>
              </a:br>
              <a:r>
                <a:rPr lang="nl-NL" sz="1200">
                  <a:ea typeface="Times New Roman" pitchFamily="18" charset="0"/>
                  <a:cs typeface="Arial" charset="0"/>
                </a:rPr>
                <a:t>     </a:t>
              </a:r>
              <a:r>
                <a:rPr lang="nl-NL" sz="1200" b="1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  <a:t>Klanten </a:t>
              </a:r>
              <a:br>
                <a:rPr lang="nl-NL" sz="1200" b="1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</a:br>
              <a:r>
                <a:rPr lang="nl-NL" sz="1200" b="1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  <a:t>         en </a:t>
              </a:r>
              <a:br>
                <a:rPr lang="nl-NL" sz="1200" b="1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</a:br>
              <a:r>
                <a:rPr lang="nl-NL" sz="1200" b="1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  <a:t>  leveranciers</a:t>
              </a:r>
              <a:endParaRPr lang="nl-NL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>
              <a:off x="3787" y="1705"/>
              <a:ext cx="792" cy="636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 sz="1200">
                <a:ea typeface="Times New Roman" pitchFamily="18" charset="0"/>
                <a:cs typeface="Arial" charset="0"/>
              </a:endParaRPr>
            </a:p>
            <a:p>
              <a:r>
                <a:rPr lang="nl-NL" sz="1200">
                  <a:ea typeface="Times New Roman" pitchFamily="18" charset="0"/>
                  <a:cs typeface="Arial" charset="0"/>
                </a:rPr>
                <a:t/>
              </a:r>
              <a:br>
                <a:rPr lang="nl-NL" sz="1200">
                  <a:ea typeface="Times New Roman" pitchFamily="18" charset="0"/>
                  <a:cs typeface="Arial" charset="0"/>
                </a:rPr>
              </a:br>
              <a:r>
                <a:rPr lang="nl-NL" sz="1200" b="1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  <a:t>Maatschappij</a:t>
              </a:r>
              <a:endParaRPr lang="nl-NL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0254" name="Rectangle 14"/>
            <p:cNvSpPr>
              <a:spLocks noChangeArrowheads="1"/>
            </p:cNvSpPr>
            <p:nvPr/>
          </p:nvSpPr>
          <p:spPr bwMode="auto">
            <a:xfrm>
              <a:off x="4831" y="119"/>
              <a:ext cx="816" cy="2385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200">
                  <a:ea typeface="Times New Roman" pitchFamily="18" charset="0"/>
                  <a:cs typeface="Arial" charset="0"/>
                </a:rPr>
                <a:t>  </a:t>
              </a:r>
            </a:p>
            <a:p>
              <a:endParaRPr lang="nl-NL" sz="1200">
                <a:ea typeface="Times New Roman" pitchFamily="18" charset="0"/>
                <a:cs typeface="Arial" charset="0"/>
              </a:endParaRPr>
            </a:p>
            <a:p>
              <a:endParaRPr lang="nl-NL" sz="1200">
                <a:ea typeface="Times New Roman" pitchFamily="18" charset="0"/>
                <a:cs typeface="Arial" charset="0"/>
              </a:endParaRPr>
            </a:p>
            <a:p>
              <a:endParaRPr lang="nl-NL" sz="1200">
                <a:ea typeface="Times New Roman" pitchFamily="18" charset="0"/>
                <a:cs typeface="Arial" charset="0"/>
              </a:endParaRPr>
            </a:p>
            <a:p>
              <a:endParaRPr lang="nl-NL" sz="1200">
                <a:ea typeface="Times New Roman" pitchFamily="18" charset="0"/>
                <a:cs typeface="Arial" charset="0"/>
              </a:endParaRPr>
            </a:p>
            <a:p>
              <a:endParaRPr lang="nl-NL" sz="1200">
                <a:ea typeface="Times New Roman" pitchFamily="18" charset="0"/>
                <a:cs typeface="Arial" charset="0"/>
              </a:endParaRPr>
            </a:p>
            <a:p>
              <a:endParaRPr lang="nl-NL" sz="1200">
                <a:ea typeface="Times New Roman" pitchFamily="18" charset="0"/>
                <a:cs typeface="Arial" charset="0"/>
              </a:endParaRPr>
            </a:p>
            <a:p>
              <a:endParaRPr lang="nl-NL" sz="1200">
                <a:ea typeface="Times New Roman" pitchFamily="18" charset="0"/>
                <a:cs typeface="Arial" charset="0"/>
              </a:endParaRPr>
            </a:p>
            <a:p>
              <a:r>
                <a:rPr lang="nl-NL" sz="1200" b="1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  <a:t>    Bestuur </a:t>
              </a:r>
              <a:br>
                <a:rPr lang="nl-NL" sz="1200" b="1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</a:br>
              <a:r>
                <a:rPr lang="nl-NL" sz="1200" b="1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  <a:t>        en </a:t>
              </a:r>
              <a:br>
                <a:rPr lang="nl-NL" sz="1200" b="1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</a:br>
              <a:r>
                <a:rPr lang="nl-NL" sz="1200" b="1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  <a:t>   financiers</a:t>
              </a:r>
              <a:endParaRPr lang="nl-NL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0255" name="Line 15"/>
            <p:cNvSpPr>
              <a:spLocks noChangeShapeType="1"/>
            </p:cNvSpPr>
            <p:nvPr/>
          </p:nvSpPr>
          <p:spPr bwMode="auto">
            <a:xfrm flipV="1">
              <a:off x="204" y="2659"/>
              <a:ext cx="3266" cy="0"/>
            </a:xfrm>
            <a:prstGeom prst="line">
              <a:avLst/>
            </a:prstGeom>
            <a:noFill/>
            <a:ln w="444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256" name="Line 16"/>
            <p:cNvSpPr>
              <a:spLocks noChangeShapeType="1"/>
            </p:cNvSpPr>
            <p:nvPr/>
          </p:nvSpPr>
          <p:spPr bwMode="auto">
            <a:xfrm>
              <a:off x="3742" y="2659"/>
              <a:ext cx="1950" cy="0"/>
            </a:xfrm>
            <a:prstGeom prst="line">
              <a:avLst/>
            </a:prstGeom>
            <a:noFill/>
            <a:ln w="444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257" name="Line 17"/>
            <p:cNvSpPr>
              <a:spLocks noChangeShapeType="1"/>
            </p:cNvSpPr>
            <p:nvPr/>
          </p:nvSpPr>
          <p:spPr bwMode="auto">
            <a:xfrm flipH="1">
              <a:off x="4009" y="3022"/>
              <a:ext cx="640" cy="0"/>
            </a:xfrm>
            <a:prstGeom prst="line">
              <a:avLst/>
            </a:prstGeom>
            <a:noFill/>
            <a:ln w="44450">
              <a:solidFill>
                <a:srgbClr val="00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258" name="Text Box 18"/>
            <p:cNvSpPr txBox="1">
              <a:spLocks noChangeArrowheads="1"/>
            </p:cNvSpPr>
            <p:nvPr/>
          </p:nvSpPr>
          <p:spPr bwMode="auto">
            <a:xfrm>
              <a:off x="1566" y="2795"/>
              <a:ext cx="2448" cy="454"/>
            </a:xfrm>
            <a:prstGeom prst="rect">
              <a:avLst/>
            </a:prstGeom>
            <a:solidFill>
              <a:srgbClr val="000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 sz="1200">
                <a:ea typeface="Times New Roman" pitchFamily="18" charset="0"/>
                <a:cs typeface="Arial" charset="0"/>
              </a:endParaRPr>
            </a:p>
            <a:p>
              <a:pPr eaLnBrk="0" hangingPunct="0"/>
              <a:r>
                <a:rPr lang="nl-NL" sz="2000" b="1">
                  <a:solidFill>
                    <a:srgbClr val="FF0000"/>
                  </a:solidFill>
                  <a:ea typeface="Times New Roman" pitchFamily="18" charset="0"/>
                  <a:cs typeface="Arial" charset="0"/>
                </a:rPr>
                <a:t>   Verbeteren en vernieuwen</a:t>
              </a:r>
            </a:p>
          </p:txBody>
        </p:sp>
        <p:sp>
          <p:nvSpPr>
            <p:cNvPr id="10259" name="Line 19"/>
            <p:cNvSpPr>
              <a:spLocks noChangeShapeType="1"/>
            </p:cNvSpPr>
            <p:nvPr/>
          </p:nvSpPr>
          <p:spPr bwMode="auto">
            <a:xfrm flipV="1">
              <a:off x="1066" y="2670"/>
              <a:ext cx="1" cy="352"/>
            </a:xfrm>
            <a:prstGeom prst="line">
              <a:avLst/>
            </a:prstGeom>
            <a:noFill/>
            <a:ln w="44450">
              <a:solidFill>
                <a:srgbClr val="00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260" name="Rectangle 20"/>
            <p:cNvSpPr>
              <a:spLocks noChangeArrowheads="1"/>
            </p:cNvSpPr>
            <p:nvPr/>
          </p:nvSpPr>
          <p:spPr bwMode="auto">
            <a:xfrm>
              <a:off x="279" y="3430"/>
              <a:ext cx="424" cy="27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261" name="Rectangle 21"/>
            <p:cNvSpPr>
              <a:spLocks noChangeArrowheads="1"/>
            </p:cNvSpPr>
            <p:nvPr/>
          </p:nvSpPr>
          <p:spPr bwMode="auto">
            <a:xfrm>
              <a:off x="1564" y="3452"/>
              <a:ext cx="409" cy="250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262" name="Rectangle 22"/>
            <p:cNvSpPr>
              <a:spLocks noChangeArrowheads="1"/>
            </p:cNvSpPr>
            <p:nvPr/>
          </p:nvSpPr>
          <p:spPr bwMode="auto">
            <a:xfrm>
              <a:off x="2971" y="3475"/>
              <a:ext cx="362" cy="215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263" name="Rectangle 23"/>
            <p:cNvSpPr>
              <a:spLocks noChangeArrowheads="1"/>
            </p:cNvSpPr>
            <p:nvPr/>
          </p:nvSpPr>
          <p:spPr bwMode="auto">
            <a:xfrm>
              <a:off x="4497" y="3475"/>
              <a:ext cx="379" cy="215"/>
            </a:xfrm>
            <a:prstGeom prst="rect">
              <a:avLst/>
            </a:prstGeom>
            <a:solidFill>
              <a:srgbClr val="000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264" name="Text Box 24"/>
            <p:cNvSpPr txBox="1">
              <a:spLocks noChangeArrowheads="1"/>
            </p:cNvSpPr>
            <p:nvPr/>
          </p:nvSpPr>
          <p:spPr bwMode="auto">
            <a:xfrm>
              <a:off x="703" y="3463"/>
              <a:ext cx="686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nl-NL" b="1">
                  <a:ea typeface="Times New Roman" pitchFamily="18" charset="0"/>
                  <a:cs typeface="Arial" charset="0"/>
                </a:rPr>
                <a:t>Plannen </a:t>
              </a:r>
            </a:p>
          </p:txBody>
        </p:sp>
        <p:sp>
          <p:nvSpPr>
            <p:cNvPr id="10265" name="Text Box 25"/>
            <p:cNvSpPr txBox="1">
              <a:spLocks noChangeArrowheads="1"/>
            </p:cNvSpPr>
            <p:nvPr/>
          </p:nvSpPr>
          <p:spPr bwMode="auto">
            <a:xfrm>
              <a:off x="2005" y="3460"/>
              <a:ext cx="87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nl-NL" b="1">
                  <a:ea typeface="Times New Roman" pitchFamily="18" charset="0"/>
                  <a:cs typeface="Arial" charset="0"/>
                </a:rPr>
                <a:t>Uitvoeren</a:t>
              </a:r>
            </a:p>
          </p:txBody>
        </p:sp>
        <p:sp>
          <p:nvSpPr>
            <p:cNvPr id="10266" name="Text Box 26"/>
            <p:cNvSpPr txBox="1">
              <a:spLocks noChangeArrowheads="1"/>
            </p:cNvSpPr>
            <p:nvPr/>
          </p:nvSpPr>
          <p:spPr bwMode="auto">
            <a:xfrm>
              <a:off x="3321" y="3463"/>
              <a:ext cx="101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nl-NL" b="1">
                  <a:ea typeface="Times New Roman" pitchFamily="18" charset="0"/>
                  <a:cs typeface="Arial" charset="0"/>
                </a:rPr>
                <a:t>Controleren</a:t>
              </a:r>
            </a:p>
          </p:txBody>
        </p:sp>
        <p:sp>
          <p:nvSpPr>
            <p:cNvPr id="10267" name="Text Box 27"/>
            <p:cNvSpPr txBox="1">
              <a:spLocks noChangeArrowheads="1"/>
            </p:cNvSpPr>
            <p:nvPr/>
          </p:nvSpPr>
          <p:spPr bwMode="auto">
            <a:xfrm>
              <a:off x="4863" y="3463"/>
              <a:ext cx="648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nl-NL" b="1">
                  <a:ea typeface="Times New Roman" pitchFamily="18" charset="0"/>
                  <a:cs typeface="Arial" charset="0"/>
                </a:rPr>
                <a:t>Aktie</a:t>
              </a:r>
            </a:p>
          </p:txBody>
        </p:sp>
        <p:sp>
          <p:nvSpPr>
            <p:cNvPr id="10270" name="Line 30"/>
            <p:cNvSpPr>
              <a:spLocks noChangeShapeType="1"/>
            </p:cNvSpPr>
            <p:nvPr/>
          </p:nvSpPr>
          <p:spPr bwMode="auto">
            <a:xfrm flipV="1">
              <a:off x="204" y="2387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0273" name="Line 33"/>
            <p:cNvSpPr>
              <a:spLocks noChangeShapeType="1"/>
            </p:cNvSpPr>
            <p:nvPr/>
          </p:nvSpPr>
          <p:spPr bwMode="auto">
            <a:xfrm>
              <a:off x="4649" y="2659"/>
              <a:ext cx="0" cy="363"/>
            </a:xfrm>
            <a:prstGeom prst="line">
              <a:avLst/>
            </a:prstGeom>
            <a:noFill/>
            <a:ln w="317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0274" name="Line 34"/>
            <p:cNvSpPr>
              <a:spLocks noChangeShapeType="1"/>
            </p:cNvSpPr>
            <p:nvPr/>
          </p:nvSpPr>
          <p:spPr bwMode="auto">
            <a:xfrm>
              <a:off x="1020" y="391"/>
              <a:ext cx="363" cy="0"/>
            </a:xfrm>
            <a:prstGeom prst="line">
              <a:avLst/>
            </a:prstGeom>
            <a:noFill/>
            <a:ln w="444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0275" name="Line 35"/>
            <p:cNvSpPr>
              <a:spLocks noChangeShapeType="1"/>
            </p:cNvSpPr>
            <p:nvPr/>
          </p:nvSpPr>
          <p:spPr bwMode="auto">
            <a:xfrm>
              <a:off x="1020" y="1162"/>
              <a:ext cx="363" cy="0"/>
            </a:xfrm>
            <a:prstGeom prst="line">
              <a:avLst/>
            </a:prstGeom>
            <a:noFill/>
            <a:ln w="444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0276" name="Line 36"/>
            <p:cNvSpPr>
              <a:spLocks noChangeShapeType="1"/>
            </p:cNvSpPr>
            <p:nvPr/>
          </p:nvSpPr>
          <p:spPr bwMode="auto">
            <a:xfrm>
              <a:off x="1020" y="1979"/>
              <a:ext cx="363" cy="0"/>
            </a:xfrm>
            <a:prstGeom prst="line">
              <a:avLst/>
            </a:prstGeom>
            <a:noFill/>
            <a:ln w="444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0277" name="Line 37"/>
            <p:cNvSpPr>
              <a:spLocks noChangeShapeType="1"/>
            </p:cNvSpPr>
            <p:nvPr/>
          </p:nvSpPr>
          <p:spPr bwMode="auto">
            <a:xfrm>
              <a:off x="2154" y="391"/>
              <a:ext cx="454" cy="0"/>
            </a:xfrm>
            <a:prstGeom prst="line">
              <a:avLst/>
            </a:prstGeom>
            <a:noFill/>
            <a:ln w="444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0278" name="Line 38"/>
            <p:cNvSpPr>
              <a:spLocks noChangeShapeType="1"/>
            </p:cNvSpPr>
            <p:nvPr/>
          </p:nvSpPr>
          <p:spPr bwMode="auto">
            <a:xfrm>
              <a:off x="2154" y="1162"/>
              <a:ext cx="454" cy="0"/>
            </a:xfrm>
            <a:prstGeom prst="line">
              <a:avLst/>
            </a:prstGeom>
            <a:noFill/>
            <a:ln w="444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0279" name="Line 39"/>
            <p:cNvSpPr>
              <a:spLocks noChangeShapeType="1"/>
            </p:cNvSpPr>
            <p:nvPr/>
          </p:nvSpPr>
          <p:spPr bwMode="auto">
            <a:xfrm>
              <a:off x="2154" y="1979"/>
              <a:ext cx="454" cy="0"/>
            </a:xfrm>
            <a:prstGeom prst="line">
              <a:avLst/>
            </a:prstGeom>
            <a:noFill/>
            <a:ln w="444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0280" name="Line 40"/>
            <p:cNvSpPr>
              <a:spLocks noChangeShapeType="1"/>
            </p:cNvSpPr>
            <p:nvPr/>
          </p:nvSpPr>
          <p:spPr bwMode="auto">
            <a:xfrm>
              <a:off x="3424" y="391"/>
              <a:ext cx="363" cy="0"/>
            </a:xfrm>
            <a:prstGeom prst="line">
              <a:avLst/>
            </a:prstGeom>
            <a:noFill/>
            <a:ln w="444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0281" name="Line 41"/>
            <p:cNvSpPr>
              <a:spLocks noChangeShapeType="1"/>
            </p:cNvSpPr>
            <p:nvPr/>
          </p:nvSpPr>
          <p:spPr bwMode="auto">
            <a:xfrm>
              <a:off x="3424" y="1162"/>
              <a:ext cx="363" cy="0"/>
            </a:xfrm>
            <a:prstGeom prst="line">
              <a:avLst/>
            </a:prstGeom>
            <a:noFill/>
            <a:ln w="444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0282" name="Line 42"/>
            <p:cNvSpPr>
              <a:spLocks noChangeShapeType="1"/>
            </p:cNvSpPr>
            <p:nvPr/>
          </p:nvSpPr>
          <p:spPr bwMode="auto">
            <a:xfrm>
              <a:off x="3424" y="1979"/>
              <a:ext cx="363" cy="0"/>
            </a:xfrm>
            <a:prstGeom prst="line">
              <a:avLst/>
            </a:prstGeom>
            <a:noFill/>
            <a:ln w="444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0283" name="Line 43"/>
            <p:cNvSpPr>
              <a:spLocks noChangeShapeType="1"/>
            </p:cNvSpPr>
            <p:nvPr/>
          </p:nvSpPr>
          <p:spPr bwMode="auto">
            <a:xfrm>
              <a:off x="4558" y="391"/>
              <a:ext cx="272" cy="0"/>
            </a:xfrm>
            <a:prstGeom prst="line">
              <a:avLst/>
            </a:prstGeom>
            <a:noFill/>
            <a:ln w="444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0284" name="Line 44"/>
            <p:cNvSpPr>
              <a:spLocks noChangeShapeType="1"/>
            </p:cNvSpPr>
            <p:nvPr/>
          </p:nvSpPr>
          <p:spPr bwMode="auto">
            <a:xfrm>
              <a:off x="4558" y="1162"/>
              <a:ext cx="272" cy="0"/>
            </a:xfrm>
            <a:prstGeom prst="line">
              <a:avLst/>
            </a:prstGeom>
            <a:noFill/>
            <a:ln w="444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0285" name="Line 45"/>
            <p:cNvSpPr>
              <a:spLocks noChangeShapeType="1"/>
            </p:cNvSpPr>
            <p:nvPr/>
          </p:nvSpPr>
          <p:spPr bwMode="auto">
            <a:xfrm>
              <a:off x="4558" y="1979"/>
              <a:ext cx="272" cy="0"/>
            </a:xfrm>
            <a:prstGeom prst="line">
              <a:avLst/>
            </a:prstGeom>
            <a:noFill/>
            <a:ln w="444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0286" name="Line 46"/>
            <p:cNvSpPr>
              <a:spLocks noChangeShapeType="1"/>
            </p:cNvSpPr>
            <p:nvPr/>
          </p:nvSpPr>
          <p:spPr bwMode="auto">
            <a:xfrm flipV="1">
              <a:off x="1746" y="1480"/>
              <a:ext cx="0" cy="205"/>
            </a:xfrm>
            <a:prstGeom prst="line">
              <a:avLst/>
            </a:prstGeom>
            <a:noFill/>
            <a:ln w="444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0287" name="Line 47"/>
            <p:cNvSpPr>
              <a:spLocks noChangeShapeType="1"/>
            </p:cNvSpPr>
            <p:nvPr/>
          </p:nvSpPr>
          <p:spPr bwMode="auto">
            <a:xfrm flipV="1">
              <a:off x="1746" y="754"/>
              <a:ext cx="0" cy="115"/>
            </a:xfrm>
            <a:prstGeom prst="line">
              <a:avLst/>
            </a:prstGeom>
            <a:noFill/>
            <a:ln w="444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0288" name="Line 48"/>
            <p:cNvSpPr>
              <a:spLocks noChangeShapeType="1"/>
            </p:cNvSpPr>
            <p:nvPr/>
          </p:nvSpPr>
          <p:spPr bwMode="auto">
            <a:xfrm flipV="1">
              <a:off x="4195" y="1525"/>
              <a:ext cx="0" cy="181"/>
            </a:xfrm>
            <a:prstGeom prst="line">
              <a:avLst/>
            </a:prstGeom>
            <a:noFill/>
            <a:ln w="444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0289" name="Line 49"/>
            <p:cNvSpPr>
              <a:spLocks noChangeShapeType="1"/>
            </p:cNvSpPr>
            <p:nvPr/>
          </p:nvSpPr>
          <p:spPr bwMode="auto">
            <a:xfrm flipV="1">
              <a:off x="4195" y="709"/>
              <a:ext cx="0" cy="209"/>
            </a:xfrm>
            <a:prstGeom prst="line">
              <a:avLst/>
            </a:prstGeom>
            <a:noFill/>
            <a:ln w="444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0290" name="Text Box 50"/>
            <p:cNvSpPr txBox="1">
              <a:spLocks noChangeArrowheads="1"/>
            </p:cNvSpPr>
            <p:nvPr/>
          </p:nvSpPr>
          <p:spPr bwMode="auto">
            <a:xfrm>
              <a:off x="1383" y="3879"/>
              <a:ext cx="285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dirty="0">
                  <a:solidFill>
                    <a:srgbClr val="FF0000"/>
                  </a:solidFill>
                </a:rPr>
                <a:t>INK</a:t>
              </a:r>
              <a:r>
                <a:rPr lang="nl-NL" dirty="0"/>
                <a:t>   Model </a:t>
              </a:r>
              <a:r>
                <a:rPr lang="nl-NL" dirty="0" smtClean="0"/>
                <a:t>  </a:t>
              </a:r>
              <a:endParaRPr lang="nl-NL" dirty="0"/>
            </a:p>
          </p:txBody>
        </p:sp>
        <p:sp>
          <p:nvSpPr>
            <p:cNvPr id="10291" name="Text Box 51"/>
            <p:cNvSpPr txBox="1">
              <a:spLocks noChangeArrowheads="1"/>
            </p:cNvSpPr>
            <p:nvPr/>
          </p:nvSpPr>
          <p:spPr bwMode="auto">
            <a:xfrm>
              <a:off x="3606" y="2318"/>
              <a:ext cx="10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>
                  <a:solidFill>
                    <a:srgbClr val="FF0000"/>
                  </a:solidFill>
                </a:rPr>
                <a:t>    </a:t>
              </a:r>
              <a:r>
                <a:rPr lang="nl-NL" sz="2000" b="1">
                  <a:solidFill>
                    <a:srgbClr val="FF0000"/>
                  </a:solidFill>
                </a:rPr>
                <a:t>Resultaat</a:t>
              </a:r>
            </a:p>
          </p:txBody>
        </p:sp>
        <p:sp>
          <p:nvSpPr>
            <p:cNvPr id="10294" name="Line 54"/>
            <p:cNvSpPr>
              <a:spLocks noChangeShapeType="1"/>
            </p:cNvSpPr>
            <p:nvPr/>
          </p:nvSpPr>
          <p:spPr bwMode="auto">
            <a:xfrm flipV="1">
              <a:off x="5692" y="2341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518" y="180"/>
            <a:chExt cx="15660" cy="11340"/>
          </a:xfrm>
        </p:grpSpPr>
        <p:sp>
          <p:nvSpPr>
            <p:cNvPr id="29701" name="AutoShape 5"/>
            <p:cNvSpPr>
              <a:spLocks noChangeAspect="1" noChangeArrowheads="1"/>
            </p:cNvSpPr>
            <p:nvPr/>
          </p:nvSpPr>
          <p:spPr bwMode="auto">
            <a:xfrm>
              <a:off x="518" y="180"/>
              <a:ext cx="15660" cy="11340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9702" name="Text Box 6"/>
            <p:cNvSpPr txBox="1">
              <a:spLocks noChangeArrowheads="1"/>
            </p:cNvSpPr>
            <p:nvPr/>
          </p:nvSpPr>
          <p:spPr bwMode="auto">
            <a:xfrm>
              <a:off x="698" y="900"/>
              <a:ext cx="2699" cy="77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 sz="1200"/>
            </a:p>
            <a:p>
              <a:endParaRPr lang="nl-NL" sz="1200"/>
            </a:p>
            <a:p>
              <a:r>
                <a:rPr lang="nl-NL" sz="800"/>
                <a:t>- Persoonlijke visie en </a:t>
              </a:r>
              <a:br>
                <a:rPr lang="nl-NL" sz="800"/>
              </a:br>
              <a:r>
                <a:rPr lang="nl-NL" sz="800"/>
                <a:t>  ambitie in bedrijfsplan</a:t>
              </a:r>
              <a:br>
                <a:rPr lang="nl-NL" sz="800"/>
              </a:br>
              <a:endParaRPr lang="nl-NL" sz="800"/>
            </a:p>
            <a:p>
              <a:r>
                <a:rPr lang="nl-NL" sz="800"/>
                <a:t>- Genereren van voldoende </a:t>
              </a:r>
              <a:br>
                <a:rPr lang="nl-NL" sz="800"/>
              </a:br>
              <a:r>
                <a:rPr lang="nl-NL" sz="800"/>
                <a:t>  reserveringscapaciteit en</a:t>
              </a:r>
              <a:br>
                <a:rPr lang="nl-NL" sz="800"/>
              </a:br>
              <a:r>
                <a:rPr lang="nl-NL" sz="800"/>
                <a:t>  bruto-overschot</a:t>
              </a:r>
            </a:p>
            <a:p>
              <a:r>
                <a:rPr lang="nl-NL" sz="800"/>
                <a:t/>
              </a:r>
              <a:br>
                <a:rPr lang="nl-NL" sz="800"/>
              </a:br>
              <a:r>
                <a:rPr lang="nl-NL" sz="800"/>
                <a:t>- Werken volgens </a:t>
              </a:r>
              <a:br>
                <a:rPr lang="nl-NL" sz="800"/>
              </a:br>
              <a:r>
                <a:rPr lang="nl-NL" sz="800"/>
                <a:t>  wettelijke eisen</a:t>
              </a:r>
            </a:p>
            <a:p>
              <a:endParaRPr lang="nl-NL" sz="800"/>
            </a:p>
            <a:p>
              <a:r>
                <a:rPr lang="nl-NL" sz="800"/>
                <a:t>- Certificering Zuivel</a:t>
              </a:r>
            </a:p>
            <a:p>
              <a:endParaRPr lang="nl-NL" sz="800"/>
            </a:p>
            <a:p>
              <a:r>
                <a:rPr lang="nl-NL" sz="800"/>
                <a:t>- Transparante</a:t>
              </a:r>
              <a:br>
                <a:rPr lang="nl-NL" sz="800"/>
              </a:br>
              <a:r>
                <a:rPr lang="nl-NL" sz="800"/>
                <a:t>   bedrijfsvoering</a:t>
              </a:r>
              <a:br>
                <a:rPr lang="nl-NL" sz="800"/>
              </a:br>
              <a:endParaRPr lang="nl-NL" sz="800"/>
            </a:p>
            <a:p>
              <a:r>
                <a:rPr lang="nl-NL" sz="800"/>
                <a:t>- Milieubeschermende</a:t>
              </a:r>
              <a:br>
                <a:rPr lang="nl-NL" sz="800"/>
              </a:br>
              <a:r>
                <a:rPr lang="nl-NL" sz="800"/>
                <a:t>  maatregelen</a:t>
              </a:r>
              <a:br>
                <a:rPr lang="nl-NL" sz="800"/>
              </a:br>
              <a:endParaRPr lang="nl-NL" sz="800"/>
            </a:p>
            <a:p>
              <a:r>
                <a:rPr lang="nl-NL" sz="800"/>
                <a:t>- Beheerplan Natuur en</a:t>
              </a:r>
              <a:br>
                <a:rPr lang="nl-NL" sz="800"/>
              </a:br>
              <a:r>
                <a:rPr lang="nl-NL" sz="800"/>
                <a:t>  Landschap</a:t>
              </a:r>
            </a:p>
            <a:p>
              <a:r>
                <a:rPr lang="nl-NL" sz="800"/>
                <a:t/>
              </a:r>
              <a:br>
                <a:rPr lang="nl-NL" sz="800"/>
              </a:br>
              <a:r>
                <a:rPr lang="nl-NL" sz="800"/>
                <a:t>- Ondernemen in en met</a:t>
              </a:r>
              <a:br>
                <a:rPr lang="nl-NL" sz="800"/>
              </a:br>
              <a:r>
                <a:rPr lang="nl-NL" sz="800"/>
                <a:t>  de omgeving</a:t>
              </a:r>
              <a:br>
                <a:rPr lang="nl-NL" sz="800"/>
              </a:br>
              <a:r>
                <a:rPr lang="nl-NL" sz="800"/>
                <a:t/>
              </a:r>
              <a:br>
                <a:rPr lang="nl-NL" sz="800"/>
              </a:br>
              <a:r>
                <a:rPr lang="nl-NL" sz="800"/>
                <a:t>- Scholing en training</a:t>
              </a:r>
            </a:p>
            <a:p>
              <a:endParaRPr lang="nl-NL" sz="800"/>
            </a:p>
            <a:p>
              <a:r>
                <a:rPr lang="nl-NL" sz="800"/>
                <a:t>- Continu verbeteren</a:t>
              </a:r>
              <a:br>
                <a:rPr lang="nl-NL" sz="800"/>
              </a:br>
              <a:r>
                <a:rPr lang="nl-NL" sz="800"/>
                <a:t/>
              </a:r>
              <a:br>
                <a:rPr lang="nl-NL" sz="800"/>
              </a:br>
              <a:r>
                <a:rPr lang="nl-NL" sz="800"/>
                <a:t>- Tijdig en geheel voldoen</a:t>
              </a:r>
              <a:br>
                <a:rPr lang="nl-NL" sz="800"/>
              </a:br>
              <a:r>
                <a:rPr lang="nl-NL" sz="800"/>
                <a:t>  aan I&amp;R en  bijhouden</a:t>
              </a:r>
            </a:p>
            <a:p>
              <a:r>
                <a:rPr lang="nl-NL" sz="800"/>
                <a:t>  bedrijfsregister</a:t>
              </a:r>
              <a:br>
                <a:rPr lang="nl-NL" sz="800"/>
              </a:br>
              <a:r>
                <a:rPr lang="nl-NL" sz="1000"/>
                <a:t>  </a:t>
              </a:r>
              <a:endParaRPr lang="nl-NL"/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3758" y="720"/>
              <a:ext cx="3060" cy="234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 sz="1000"/>
            </a:p>
            <a:p>
              <a:endParaRPr lang="nl-NL" sz="1000"/>
            </a:p>
            <a:p>
              <a:endParaRPr lang="nl-NL" sz="1000"/>
            </a:p>
            <a:p>
              <a:endParaRPr lang="nl-NL" sz="900">
                <a:solidFill>
                  <a:srgbClr val="FFFFFF"/>
                </a:solidFill>
              </a:endParaRPr>
            </a:p>
            <a:p>
              <a:r>
                <a:rPr lang="nl-NL" sz="900">
                  <a:solidFill>
                    <a:srgbClr val="FFFFFF"/>
                  </a:solidFill>
                </a:rPr>
                <a:t>- </a:t>
              </a:r>
              <a:r>
                <a:rPr lang="nl-NL" sz="800">
                  <a:solidFill>
                    <a:srgbClr val="FFFFFF"/>
                  </a:solidFill>
                </a:rPr>
                <a:t>Risicoinventarisatie / evaluatie</a:t>
              </a:r>
              <a:br>
                <a:rPr lang="nl-NL" sz="800">
                  <a:solidFill>
                    <a:srgbClr val="FFFFFF"/>
                  </a:solidFill>
                </a:rPr>
              </a:br>
              <a:r>
                <a:rPr lang="nl-NL" sz="800">
                  <a:solidFill>
                    <a:srgbClr val="FFFFFF"/>
                  </a:solidFill>
                </a:rPr>
                <a:t>- Werken volgens wettelijke eisen</a:t>
              </a:r>
              <a:br>
                <a:rPr lang="nl-NL" sz="800">
                  <a:solidFill>
                    <a:srgbClr val="FFFFFF"/>
                  </a:solidFill>
                </a:rPr>
              </a:br>
              <a:r>
                <a:rPr lang="nl-NL" sz="800">
                  <a:solidFill>
                    <a:srgbClr val="FFFFFF"/>
                  </a:solidFill>
                </a:rPr>
                <a:t>- Bijdrage van leveranciers en</a:t>
              </a:r>
              <a:br>
                <a:rPr lang="nl-NL" sz="800">
                  <a:solidFill>
                    <a:srgbClr val="FFFFFF"/>
                  </a:solidFill>
                </a:rPr>
              </a:br>
              <a:r>
                <a:rPr lang="nl-NL" sz="800">
                  <a:solidFill>
                    <a:srgbClr val="FFFFFF"/>
                  </a:solidFill>
                </a:rPr>
                <a:t>  dienstverleners aan voer- en </a:t>
              </a:r>
              <a:br>
                <a:rPr lang="nl-NL" sz="800">
                  <a:solidFill>
                    <a:srgbClr val="FFFFFF"/>
                  </a:solidFill>
                </a:rPr>
              </a:br>
              <a:r>
                <a:rPr lang="nl-NL" sz="800">
                  <a:solidFill>
                    <a:srgbClr val="FFFFFF"/>
                  </a:solidFill>
                </a:rPr>
                <a:t>  voeselveiligheid bij  productie</a:t>
              </a:r>
              <a:br>
                <a:rPr lang="nl-NL" sz="800">
                  <a:solidFill>
                    <a:srgbClr val="FFFFFF"/>
                  </a:solidFill>
                </a:rPr>
              </a:br>
              <a:r>
                <a:rPr lang="nl-NL" sz="800">
                  <a:solidFill>
                    <a:srgbClr val="FFFFFF"/>
                  </a:solidFill>
                </a:rPr>
                <a:t>- Kwaliteitseisen zuivel</a:t>
              </a:r>
              <a:endParaRPr lang="nl-NL" sz="800"/>
            </a:p>
          </p:txBody>
        </p:sp>
        <p:sp>
          <p:nvSpPr>
            <p:cNvPr id="29704" name="Text Box 8"/>
            <p:cNvSpPr txBox="1">
              <a:spLocks noChangeArrowheads="1"/>
            </p:cNvSpPr>
            <p:nvPr/>
          </p:nvSpPr>
          <p:spPr bwMode="auto">
            <a:xfrm>
              <a:off x="3758" y="3240"/>
              <a:ext cx="3060" cy="27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 sz="1000"/>
            </a:p>
            <a:p>
              <a:endParaRPr lang="nl-NL" sz="1000"/>
            </a:p>
            <a:p>
              <a:endParaRPr lang="nl-NL" sz="1000"/>
            </a:p>
            <a:p>
              <a:r>
                <a:rPr lang="nl-NL" sz="900"/>
                <a:t>- </a:t>
              </a:r>
              <a:r>
                <a:rPr lang="nl-NL" sz="800"/>
                <a:t>Geschreven bedrijfsplan</a:t>
              </a:r>
              <a:br>
                <a:rPr lang="nl-NL" sz="800"/>
              </a:br>
              <a:r>
                <a:rPr lang="nl-NL" sz="800"/>
                <a:t>- Bruto overschot</a:t>
              </a:r>
              <a:br>
                <a:rPr lang="nl-NL" sz="800"/>
              </a:br>
              <a:r>
                <a:rPr lang="nl-NL" sz="800"/>
                <a:t>- Reserveringscapaciteit</a:t>
              </a:r>
              <a:br>
                <a:rPr lang="nl-NL" sz="800"/>
              </a:br>
              <a:r>
                <a:rPr lang="nl-NL" sz="800"/>
                <a:t>- Diergezondheid en dierwelzijn</a:t>
              </a:r>
              <a:br>
                <a:rPr lang="nl-NL" sz="800"/>
              </a:br>
              <a:r>
                <a:rPr lang="nl-NL" sz="800"/>
                <a:t>- Voedselveilige productiewijze</a:t>
              </a:r>
              <a:br>
                <a:rPr lang="nl-NL" sz="800"/>
              </a:br>
              <a:r>
                <a:rPr lang="nl-NL" sz="800"/>
                <a:t>- Ecologische duurzaamheid</a:t>
              </a:r>
              <a:br>
                <a:rPr lang="nl-NL" sz="800"/>
              </a:br>
              <a:r>
                <a:rPr lang="nl-NL" sz="800"/>
                <a:t>   milieu en natuur</a:t>
              </a:r>
            </a:p>
            <a:p>
              <a:r>
                <a:rPr lang="nl-NL" sz="800"/>
                <a:t>- Veilig, verantwoord en bevoegd</a:t>
              </a:r>
              <a:br>
                <a:rPr lang="nl-NL" sz="800"/>
              </a:br>
              <a:r>
                <a:rPr lang="nl-NL" sz="800"/>
                <a:t>   werken.</a:t>
              </a:r>
            </a:p>
            <a:p>
              <a:endParaRPr lang="nl-NL" sz="800"/>
            </a:p>
          </p:txBody>
        </p:sp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3758" y="6120"/>
              <a:ext cx="3060" cy="252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 sz="1000"/>
            </a:p>
            <a:p>
              <a:endParaRPr lang="nl-NL" sz="1000"/>
            </a:p>
            <a:p>
              <a:endParaRPr lang="nl-NL" sz="1000"/>
            </a:p>
            <a:p>
              <a:endParaRPr lang="nl-NL" sz="1000"/>
            </a:p>
            <a:p>
              <a:r>
                <a:rPr lang="nl-NL" sz="800">
                  <a:solidFill>
                    <a:srgbClr val="FFFFFF"/>
                  </a:solidFill>
                </a:rPr>
                <a:t>- Staat van onderhoud gebouwen,</a:t>
              </a:r>
              <a:br>
                <a:rPr lang="nl-NL" sz="800">
                  <a:solidFill>
                    <a:srgbClr val="FFFFFF"/>
                  </a:solidFill>
                </a:rPr>
              </a:br>
              <a:r>
                <a:rPr lang="nl-NL" sz="800">
                  <a:solidFill>
                    <a:srgbClr val="FFFFFF"/>
                  </a:solidFill>
                </a:rPr>
                <a:t>   machines en werktuigen.</a:t>
              </a:r>
            </a:p>
            <a:p>
              <a:r>
                <a:rPr lang="nl-NL" sz="800">
                  <a:solidFill>
                    <a:srgbClr val="FFFFFF"/>
                  </a:solidFill>
                </a:rPr>
                <a:t>- Cashflow</a:t>
              </a:r>
              <a:br>
                <a:rPr lang="nl-NL" sz="800">
                  <a:solidFill>
                    <a:srgbClr val="FFFFFF"/>
                  </a:solidFill>
                </a:rPr>
              </a:br>
              <a:r>
                <a:rPr lang="nl-NL" sz="800">
                  <a:solidFill>
                    <a:srgbClr val="FFFFFF"/>
                  </a:solidFill>
                </a:rPr>
                <a:t>- Verantwoorde medicijn-</a:t>
              </a:r>
              <a:br>
                <a:rPr lang="nl-NL" sz="800">
                  <a:solidFill>
                    <a:srgbClr val="FFFFFF"/>
                  </a:solidFill>
                </a:rPr>
              </a:br>
              <a:r>
                <a:rPr lang="nl-NL" sz="800">
                  <a:solidFill>
                    <a:srgbClr val="FFFFFF"/>
                  </a:solidFill>
                </a:rPr>
                <a:t>   toepassing</a:t>
              </a:r>
              <a:br>
                <a:rPr lang="nl-NL" sz="800">
                  <a:solidFill>
                    <a:srgbClr val="FFFFFF"/>
                  </a:solidFill>
                </a:rPr>
              </a:br>
              <a:r>
                <a:rPr lang="nl-NL" sz="800">
                  <a:solidFill>
                    <a:srgbClr val="FFFFFF"/>
                  </a:solidFill>
                </a:rPr>
                <a:t>-  Actuele dieradministratie </a:t>
              </a:r>
              <a:br>
                <a:rPr lang="nl-NL" sz="800">
                  <a:solidFill>
                    <a:srgbClr val="FFFFFF"/>
                  </a:solidFill>
                </a:rPr>
              </a:br>
              <a:r>
                <a:rPr lang="nl-NL" sz="800">
                  <a:solidFill>
                    <a:srgbClr val="FFFFFF"/>
                  </a:solidFill>
                </a:rPr>
                <a:t>-  Sturen op feiten en kengetallen</a:t>
              </a:r>
              <a:endParaRPr lang="nl-NL" sz="800"/>
            </a:p>
          </p:txBody>
        </p:sp>
        <p:sp>
          <p:nvSpPr>
            <p:cNvPr id="29706" name="Text Box 10"/>
            <p:cNvSpPr txBox="1">
              <a:spLocks noChangeArrowheads="1"/>
            </p:cNvSpPr>
            <p:nvPr/>
          </p:nvSpPr>
          <p:spPr bwMode="auto">
            <a:xfrm>
              <a:off x="7178" y="720"/>
              <a:ext cx="2700" cy="792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 sz="1200" dirty="0"/>
            </a:p>
            <a:p>
              <a:endParaRPr lang="nl-NL" sz="1200" dirty="0"/>
            </a:p>
            <a:p>
              <a:endParaRPr lang="nl-NL" sz="1200" dirty="0"/>
            </a:p>
            <a:p>
              <a:endParaRPr lang="nl-NL" sz="900" dirty="0">
                <a:solidFill>
                  <a:srgbClr val="FFFFFF"/>
                </a:solidFill>
              </a:endParaRPr>
            </a:p>
            <a:p>
              <a:r>
                <a:rPr lang="nl-NL" sz="800" dirty="0">
                  <a:solidFill>
                    <a:srgbClr val="FFFFFF"/>
                  </a:solidFill>
                </a:rPr>
                <a:t>- GMP+ Voerleveranties,</a:t>
              </a:r>
            </a:p>
            <a:p>
              <a:r>
                <a:rPr lang="nl-NL" sz="800" dirty="0">
                  <a:solidFill>
                    <a:srgbClr val="FFFFFF"/>
                  </a:solidFill>
                </a:rPr>
                <a:t>  Transport en Eigen teelt   </a:t>
              </a:r>
              <a:br>
                <a:rPr lang="nl-NL" sz="800" dirty="0">
                  <a:solidFill>
                    <a:srgbClr val="FFFFFF"/>
                  </a:solidFill>
                </a:rPr>
              </a:br>
              <a:r>
                <a:rPr lang="nl-NL" sz="800" dirty="0">
                  <a:solidFill>
                    <a:srgbClr val="FFFFFF"/>
                  </a:solidFill>
                </a:rPr>
                <a:t>- </a:t>
              </a:r>
              <a:r>
                <a:rPr lang="nl-NL" sz="800" dirty="0" err="1">
                  <a:solidFill>
                    <a:srgbClr val="FFFFFF"/>
                  </a:solidFill>
                </a:rPr>
                <a:t>Loop-</a:t>
              </a:r>
              <a:r>
                <a:rPr lang="nl-NL" sz="800" dirty="0">
                  <a:solidFill>
                    <a:srgbClr val="FFFFFF"/>
                  </a:solidFill>
                </a:rPr>
                <a:t>, werk, </a:t>
              </a:r>
              <a:r>
                <a:rPr lang="nl-NL" sz="800" dirty="0" err="1">
                  <a:solidFill>
                    <a:srgbClr val="FFFFFF"/>
                  </a:solidFill>
                </a:rPr>
                <a:t>rij-</a:t>
              </a:r>
              <a:r>
                <a:rPr lang="nl-NL" sz="800" dirty="0">
                  <a:solidFill>
                    <a:srgbClr val="FFFFFF"/>
                  </a:solidFill>
                </a:rPr>
                <a:t>, en kruis-</a:t>
              </a:r>
            </a:p>
            <a:p>
              <a:r>
                <a:rPr lang="nl-NL" sz="800" dirty="0">
                  <a:solidFill>
                    <a:srgbClr val="FFFFFF"/>
                  </a:solidFill>
                </a:rPr>
                <a:t>  lijnen</a:t>
              </a:r>
            </a:p>
            <a:p>
              <a:r>
                <a:rPr lang="nl-NL" sz="800" dirty="0">
                  <a:solidFill>
                    <a:srgbClr val="FFFFFF"/>
                  </a:solidFill>
                </a:rPr>
                <a:t>- Milieubeschermende</a:t>
              </a:r>
              <a:br>
                <a:rPr lang="nl-NL" sz="800" dirty="0">
                  <a:solidFill>
                    <a:srgbClr val="FFFFFF"/>
                  </a:solidFill>
                </a:rPr>
              </a:br>
              <a:r>
                <a:rPr lang="nl-NL" sz="800" dirty="0">
                  <a:solidFill>
                    <a:srgbClr val="FFFFFF"/>
                  </a:solidFill>
                </a:rPr>
                <a:t>  maatregelen </a:t>
              </a:r>
              <a:r>
                <a:rPr lang="nl-NL" sz="800" dirty="0" err="1">
                  <a:solidFill>
                    <a:srgbClr val="FFFFFF"/>
                  </a:solidFill>
                </a:rPr>
                <a:t>t.a.v</a:t>
              </a:r>
              <a:r>
                <a:rPr lang="nl-NL" sz="800" dirty="0">
                  <a:solidFill>
                    <a:srgbClr val="FFFFFF"/>
                  </a:solidFill>
                </a:rPr>
                <a:t> </a:t>
              </a:r>
              <a:r>
                <a:rPr lang="nl-NL" sz="800" dirty="0" err="1">
                  <a:solidFill>
                    <a:srgbClr val="FFFFFF"/>
                  </a:solidFill>
                </a:rPr>
                <a:t>grond-</a:t>
              </a:r>
              <a:r>
                <a:rPr lang="nl-NL" sz="800" dirty="0">
                  <a:solidFill>
                    <a:srgbClr val="FFFFFF"/>
                  </a:solidFill>
                </a:rPr>
                <a:t>,</a:t>
              </a:r>
              <a:br>
                <a:rPr lang="nl-NL" sz="800" dirty="0">
                  <a:solidFill>
                    <a:srgbClr val="FFFFFF"/>
                  </a:solidFill>
                </a:rPr>
              </a:br>
              <a:r>
                <a:rPr lang="nl-NL" sz="800" dirty="0">
                  <a:solidFill>
                    <a:srgbClr val="FFFFFF"/>
                  </a:solidFill>
                </a:rPr>
                <a:t>  drink- en oppervlaktewater</a:t>
              </a:r>
            </a:p>
            <a:p>
              <a:r>
                <a:rPr lang="nl-NL" sz="800" dirty="0">
                  <a:solidFill>
                    <a:srgbClr val="FFFFFF"/>
                  </a:solidFill>
                </a:rPr>
                <a:t>- Beheersplan Natuur en</a:t>
              </a:r>
              <a:br>
                <a:rPr lang="nl-NL" sz="800" dirty="0">
                  <a:solidFill>
                    <a:srgbClr val="FFFFFF"/>
                  </a:solidFill>
                </a:rPr>
              </a:br>
              <a:r>
                <a:rPr lang="nl-NL" sz="800" dirty="0">
                  <a:solidFill>
                    <a:srgbClr val="FFFFFF"/>
                  </a:solidFill>
                </a:rPr>
                <a:t>  Landschap </a:t>
              </a:r>
            </a:p>
            <a:p>
              <a:r>
                <a:rPr lang="nl-NL" sz="800" dirty="0">
                  <a:solidFill>
                    <a:srgbClr val="FFFFFF"/>
                  </a:solidFill>
                </a:rPr>
                <a:t>- Zo gesloten mogelijke</a:t>
              </a:r>
              <a:br>
                <a:rPr lang="nl-NL" sz="800" dirty="0">
                  <a:solidFill>
                    <a:srgbClr val="FFFFFF"/>
                  </a:solidFill>
                </a:rPr>
              </a:br>
              <a:r>
                <a:rPr lang="nl-NL" sz="800" dirty="0">
                  <a:solidFill>
                    <a:srgbClr val="FFFFFF"/>
                  </a:solidFill>
                </a:rPr>
                <a:t>  mineralen kringloop</a:t>
              </a:r>
            </a:p>
            <a:p>
              <a:r>
                <a:rPr lang="nl-NL" sz="800" dirty="0">
                  <a:solidFill>
                    <a:srgbClr val="FFFFFF"/>
                  </a:solidFill>
                </a:rPr>
                <a:t>- Bemesting binnen</a:t>
              </a:r>
              <a:br>
                <a:rPr lang="nl-NL" sz="800" dirty="0">
                  <a:solidFill>
                    <a:srgbClr val="FFFFFF"/>
                  </a:solidFill>
                </a:rPr>
              </a:br>
              <a:r>
                <a:rPr lang="nl-NL" sz="800" dirty="0">
                  <a:solidFill>
                    <a:srgbClr val="FFFFFF"/>
                  </a:solidFill>
                </a:rPr>
                <a:t>  richtlijnen</a:t>
              </a:r>
              <a:br>
                <a:rPr lang="nl-NL" sz="800" dirty="0">
                  <a:solidFill>
                    <a:srgbClr val="FFFFFF"/>
                  </a:solidFill>
                </a:rPr>
              </a:br>
              <a:r>
                <a:rPr lang="nl-NL" sz="800" dirty="0">
                  <a:solidFill>
                    <a:srgbClr val="FFFFFF"/>
                  </a:solidFill>
                </a:rPr>
                <a:t>- Huisvesting, klimaat en</a:t>
              </a:r>
              <a:br>
                <a:rPr lang="nl-NL" sz="800" dirty="0">
                  <a:solidFill>
                    <a:srgbClr val="FFFFFF"/>
                  </a:solidFill>
                </a:rPr>
              </a:br>
              <a:r>
                <a:rPr lang="nl-NL" sz="800" dirty="0">
                  <a:solidFill>
                    <a:srgbClr val="FFFFFF"/>
                  </a:solidFill>
                </a:rPr>
                <a:t>  voermanagement</a:t>
              </a:r>
            </a:p>
            <a:p>
              <a:r>
                <a:rPr lang="nl-NL" sz="800" dirty="0">
                  <a:solidFill>
                    <a:srgbClr val="FFFFFF"/>
                  </a:solidFill>
                </a:rPr>
                <a:t>  gericht op dierwelzijn,</a:t>
              </a:r>
              <a:br>
                <a:rPr lang="nl-NL" sz="800" dirty="0">
                  <a:solidFill>
                    <a:srgbClr val="FFFFFF"/>
                  </a:solidFill>
                </a:rPr>
              </a:br>
              <a:r>
                <a:rPr lang="nl-NL" sz="1200" dirty="0">
                  <a:solidFill>
                    <a:srgbClr val="FFFFFF"/>
                  </a:solidFill>
                </a:rPr>
                <a:t>  voer- en voedselveiligheid</a:t>
              </a:r>
              <a:r>
                <a:rPr lang="nl-NL" sz="800" dirty="0">
                  <a:solidFill>
                    <a:srgbClr val="FFFFFF"/>
                  </a:solidFill>
                </a:rPr>
                <a:t/>
              </a:r>
              <a:br>
                <a:rPr lang="nl-NL" sz="800" dirty="0">
                  <a:solidFill>
                    <a:srgbClr val="FFFFFF"/>
                  </a:solidFill>
                </a:rPr>
              </a:br>
              <a:r>
                <a:rPr lang="nl-NL" sz="800" dirty="0">
                  <a:solidFill>
                    <a:srgbClr val="FFFFFF"/>
                  </a:solidFill>
                </a:rPr>
                <a:t>  en diergezondheid.</a:t>
              </a:r>
            </a:p>
            <a:p>
              <a:r>
                <a:rPr lang="nl-NL" sz="800" dirty="0">
                  <a:solidFill>
                    <a:srgbClr val="FFFFFF"/>
                  </a:solidFill>
                </a:rPr>
                <a:t>- Verantwoord medicijn-</a:t>
              </a:r>
              <a:br>
                <a:rPr lang="nl-NL" sz="800" dirty="0">
                  <a:solidFill>
                    <a:srgbClr val="FFFFFF"/>
                  </a:solidFill>
                </a:rPr>
              </a:br>
              <a:r>
                <a:rPr lang="nl-NL" sz="800" dirty="0">
                  <a:solidFill>
                    <a:srgbClr val="FFFFFF"/>
                  </a:solidFill>
                </a:rPr>
                <a:t>  gebruik volgens aanwezig</a:t>
              </a:r>
              <a:br>
                <a:rPr lang="nl-NL" sz="800" dirty="0">
                  <a:solidFill>
                    <a:srgbClr val="FFFFFF"/>
                  </a:solidFill>
                </a:rPr>
              </a:br>
              <a:r>
                <a:rPr lang="nl-NL" sz="800" dirty="0">
                  <a:solidFill>
                    <a:srgbClr val="FFFFFF"/>
                  </a:solidFill>
                </a:rPr>
                <a:t>  bedrijfsbehandelplan. </a:t>
              </a:r>
              <a:br>
                <a:rPr lang="nl-NL" sz="800" dirty="0">
                  <a:solidFill>
                    <a:srgbClr val="FFFFFF"/>
                  </a:solidFill>
                </a:rPr>
              </a:br>
              <a:r>
                <a:rPr lang="nl-NL" sz="800" dirty="0">
                  <a:solidFill>
                    <a:srgbClr val="FFFFFF"/>
                  </a:solidFill>
                </a:rPr>
                <a:t>- Gezonde </a:t>
              </a:r>
              <a:r>
                <a:rPr lang="nl-NL" sz="800" dirty="0" err="1">
                  <a:solidFill>
                    <a:srgbClr val="FFFFFF"/>
                  </a:solidFill>
                </a:rPr>
                <a:t>jongveeopfok</a:t>
              </a:r>
              <a:endParaRPr lang="nl-NL" sz="800" dirty="0">
                <a:solidFill>
                  <a:srgbClr val="FFFFFF"/>
                </a:solidFill>
              </a:endParaRPr>
            </a:p>
            <a:p>
              <a:r>
                <a:rPr lang="nl-NL" sz="800" dirty="0">
                  <a:solidFill>
                    <a:srgbClr val="FFFFFF"/>
                  </a:solidFill>
                </a:rPr>
                <a:t>- Onderhoud installaties,</a:t>
              </a:r>
              <a:br>
                <a:rPr lang="nl-NL" sz="800" dirty="0">
                  <a:solidFill>
                    <a:srgbClr val="FFFFFF"/>
                  </a:solidFill>
                </a:rPr>
              </a:br>
              <a:r>
                <a:rPr lang="nl-NL" sz="800" dirty="0">
                  <a:solidFill>
                    <a:srgbClr val="FFFFFF"/>
                  </a:solidFill>
                </a:rPr>
                <a:t>  werktuigen, machines en </a:t>
              </a:r>
              <a:br>
                <a:rPr lang="nl-NL" sz="800" dirty="0">
                  <a:solidFill>
                    <a:srgbClr val="FFFFFF"/>
                  </a:solidFill>
                </a:rPr>
              </a:br>
              <a:r>
                <a:rPr lang="nl-NL" sz="800" dirty="0">
                  <a:solidFill>
                    <a:srgbClr val="FFFFFF"/>
                  </a:solidFill>
                </a:rPr>
                <a:t>  gebouwen.</a:t>
              </a:r>
              <a:br>
                <a:rPr lang="nl-NL" sz="800" dirty="0">
                  <a:solidFill>
                    <a:srgbClr val="FFFFFF"/>
                  </a:solidFill>
                </a:rPr>
              </a:br>
              <a:r>
                <a:rPr lang="nl-NL" sz="800" dirty="0">
                  <a:solidFill>
                    <a:srgbClr val="FFFFFF"/>
                  </a:solidFill>
                </a:rPr>
                <a:t>- Produceren in contact met</a:t>
              </a:r>
              <a:br>
                <a:rPr lang="nl-NL" sz="800" dirty="0">
                  <a:solidFill>
                    <a:srgbClr val="FFFFFF"/>
                  </a:solidFill>
                </a:rPr>
              </a:br>
              <a:r>
                <a:rPr lang="nl-NL" sz="800" dirty="0">
                  <a:solidFill>
                    <a:srgbClr val="FFFFFF"/>
                  </a:solidFill>
                </a:rPr>
                <a:t>  omgeving</a:t>
              </a:r>
              <a:br>
                <a:rPr lang="nl-NL" sz="800" dirty="0">
                  <a:solidFill>
                    <a:srgbClr val="FFFFFF"/>
                  </a:solidFill>
                </a:rPr>
              </a:br>
              <a:r>
                <a:rPr lang="nl-NL" sz="800" dirty="0">
                  <a:solidFill>
                    <a:srgbClr val="FFFFFF"/>
                  </a:solidFill>
                </a:rPr>
                <a:t>- </a:t>
              </a:r>
              <a:r>
                <a:rPr lang="nl-NL" sz="800" dirty="0" err="1">
                  <a:solidFill>
                    <a:srgbClr val="FFFFFF"/>
                  </a:solidFill>
                </a:rPr>
                <a:t>Liquiditeitenplanning</a:t>
              </a:r>
              <a:r>
                <a:rPr lang="nl-NL" sz="800" dirty="0">
                  <a:solidFill>
                    <a:srgbClr val="FFFFFF"/>
                  </a:solidFill>
                </a:rPr>
                <a:t/>
              </a:r>
              <a:br>
                <a:rPr lang="nl-NL" sz="800" dirty="0">
                  <a:solidFill>
                    <a:srgbClr val="FFFFFF"/>
                  </a:solidFill>
                </a:rPr>
              </a:br>
              <a:r>
                <a:rPr lang="nl-NL" sz="800" dirty="0">
                  <a:solidFill>
                    <a:srgbClr val="FFFFFF"/>
                  </a:solidFill>
                </a:rPr>
                <a:t>- Investeringsplan </a:t>
              </a:r>
              <a:br>
                <a:rPr lang="nl-NL" sz="800" dirty="0">
                  <a:solidFill>
                    <a:srgbClr val="FFFFFF"/>
                  </a:solidFill>
                </a:rPr>
              </a:br>
              <a:r>
                <a:rPr lang="nl-NL" sz="800" dirty="0">
                  <a:solidFill>
                    <a:srgbClr val="FFFFFF"/>
                  </a:solidFill>
                </a:rPr>
                <a:t>- Financieel betrouwbaar zijn</a:t>
              </a:r>
              <a:r>
                <a:rPr lang="nl-NL" sz="900" dirty="0"/>
                <a:t/>
              </a:r>
              <a:br>
                <a:rPr lang="nl-NL" sz="900" dirty="0"/>
              </a:br>
              <a:endParaRPr lang="nl-NL" dirty="0"/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0238" y="5940"/>
              <a:ext cx="2700" cy="27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 sz="1200"/>
            </a:p>
            <a:p>
              <a:endParaRPr lang="nl-NL" sz="1200"/>
            </a:p>
            <a:p>
              <a:endParaRPr lang="nl-NL" sz="900"/>
            </a:p>
            <a:p>
              <a:r>
                <a:rPr lang="nl-NL" sz="800"/>
                <a:t>- Maatschappelijk</a:t>
              </a:r>
              <a:br>
                <a:rPr lang="nl-NL" sz="800"/>
              </a:br>
              <a:r>
                <a:rPr lang="nl-NL" sz="800"/>
                <a:t>   verantwoord ondernemen</a:t>
              </a:r>
            </a:p>
            <a:p>
              <a:r>
                <a:rPr lang="nl-NL" sz="800"/>
                <a:t>- Milieubescherming</a:t>
              </a:r>
              <a:br>
                <a:rPr lang="nl-NL" sz="800"/>
              </a:br>
              <a:r>
                <a:rPr lang="nl-NL" sz="800"/>
                <a:t>- Natuur- en landschaps-</a:t>
              </a:r>
              <a:br>
                <a:rPr lang="nl-NL" sz="800"/>
              </a:br>
              <a:r>
                <a:rPr lang="nl-NL" sz="800"/>
                <a:t>  beheer</a:t>
              </a:r>
            </a:p>
            <a:p>
              <a:r>
                <a:rPr lang="nl-NL" sz="800"/>
                <a:t>- Diervriendelijke productie</a:t>
              </a:r>
              <a:br>
                <a:rPr lang="nl-NL" sz="800"/>
              </a:br>
              <a:r>
                <a:rPr lang="nl-NL" sz="800"/>
                <a:t>  op  basis van dierwelzijn en </a:t>
              </a:r>
              <a:br>
                <a:rPr lang="nl-NL" sz="800"/>
              </a:br>
              <a:r>
                <a:rPr lang="nl-NL" sz="800"/>
                <a:t>  diergezondheid</a:t>
              </a: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10238" y="3240"/>
              <a:ext cx="2700" cy="25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 sz="1200"/>
            </a:p>
            <a:p>
              <a:endParaRPr lang="nl-NL" sz="1200"/>
            </a:p>
            <a:p>
              <a:endParaRPr lang="nl-NL" sz="1200"/>
            </a:p>
            <a:p>
              <a:r>
                <a:rPr lang="nl-NL" sz="800"/>
                <a:t>-Verantwoord en  </a:t>
              </a:r>
              <a:br>
                <a:rPr lang="nl-NL" sz="800"/>
              </a:br>
              <a:r>
                <a:rPr lang="nl-NL" sz="800"/>
                <a:t>  voedselveilig produceren</a:t>
              </a:r>
            </a:p>
            <a:p>
              <a:r>
                <a:rPr lang="nl-NL" sz="800"/>
                <a:t>- Voer en voedselveiligheid</a:t>
              </a:r>
            </a:p>
            <a:p>
              <a:r>
                <a:rPr lang="nl-NL" sz="800"/>
                <a:t>- Transparante</a:t>
              </a:r>
              <a:br>
                <a:rPr lang="nl-NL" sz="800"/>
              </a:br>
              <a:r>
                <a:rPr lang="nl-NL" sz="800"/>
                <a:t>   bedrijfsvoering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10238" y="720"/>
              <a:ext cx="2700" cy="234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 sz="1200"/>
            </a:p>
            <a:p>
              <a:endParaRPr lang="nl-NL" sz="1200"/>
            </a:p>
            <a:p>
              <a:endParaRPr lang="nl-NL" sz="1200"/>
            </a:p>
            <a:p>
              <a:r>
                <a:rPr lang="nl-NL" sz="900"/>
                <a:t> -  </a:t>
              </a:r>
              <a:r>
                <a:rPr lang="nl-NL" sz="800"/>
                <a:t>Rendement</a:t>
              </a:r>
              <a:br>
                <a:rPr lang="nl-NL" sz="800"/>
              </a:br>
              <a:r>
                <a:rPr lang="nl-NL" sz="800"/>
                <a:t> -  Arbeidsvreugde</a:t>
              </a:r>
              <a:br>
                <a:rPr lang="nl-NL" sz="800"/>
              </a:br>
              <a:r>
                <a:rPr lang="nl-NL" sz="800"/>
                <a:t> -  Zekere werkgelegen-</a:t>
              </a:r>
              <a:br>
                <a:rPr lang="nl-NL" sz="800"/>
              </a:br>
              <a:r>
                <a:rPr lang="nl-NL" sz="800"/>
                <a:t>     heid</a:t>
              </a:r>
            </a:p>
            <a:p>
              <a:r>
                <a:rPr lang="nl-NL" sz="800"/>
                <a:t>-   Gezond /Veilig werken</a:t>
              </a:r>
            </a:p>
          </p:txBody>
        </p:sp>
        <p:sp>
          <p:nvSpPr>
            <p:cNvPr id="29710" name="Text Box 14"/>
            <p:cNvSpPr txBox="1">
              <a:spLocks noChangeArrowheads="1"/>
            </p:cNvSpPr>
            <p:nvPr/>
          </p:nvSpPr>
          <p:spPr bwMode="auto">
            <a:xfrm>
              <a:off x="13298" y="720"/>
              <a:ext cx="2700" cy="79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 sz="1200"/>
            </a:p>
            <a:p>
              <a:endParaRPr lang="nl-NL" sz="1200"/>
            </a:p>
            <a:p>
              <a:endParaRPr lang="nl-NL" sz="1200"/>
            </a:p>
            <a:p>
              <a:endParaRPr lang="nl-NL" sz="900"/>
            </a:p>
            <a:p>
              <a:endParaRPr lang="nl-NL" sz="900"/>
            </a:p>
            <a:p>
              <a:endParaRPr lang="nl-NL" sz="900"/>
            </a:p>
            <a:p>
              <a:endParaRPr lang="nl-NL" sz="900"/>
            </a:p>
            <a:p>
              <a:endParaRPr lang="nl-NL" sz="900"/>
            </a:p>
            <a:p>
              <a:endParaRPr lang="nl-NL" sz="900"/>
            </a:p>
            <a:p>
              <a:endParaRPr lang="nl-NL" sz="900"/>
            </a:p>
            <a:p>
              <a:endParaRPr lang="nl-NL" sz="900"/>
            </a:p>
            <a:p>
              <a:endParaRPr lang="nl-NL" sz="900"/>
            </a:p>
            <a:p>
              <a:endParaRPr lang="nl-NL" sz="900"/>
            </a:p>
            <a:p>
              <a:endParaRPr lang="nl-NL" sz="900"/>
            </a:p>
            <a:p>
              <a:r>
                <a:rPr lang="nl-NL" sz="900"/>
                <a:t>- </a:t>
              </a:r>
              <a:r>
                <a:rPr lang="nl-NL" sz="800"/>
                <a:t>Rendement</a:t>
              </a:r>
              <a:br>
                <a:rPr lang="nl-NL" sz="800"/>
              </a:br>
              <a:r>
                <a:rPr lang="nl-NL" sz="800"/>
                <a:t/>
              </a:r>
              <a:br>
                <a:rPr lang="nl-NL" sz="800"/>
              </a:br>
              <a:r>
                <a:rPr lang="nl-NL" sz="800"/>
                <a:t>- Voldoen aan wet- </a:t>
              </a:r>
              <a:br>
                <a:rPr lang="nl-NL" sz="800"/>
              </a:br>
              <a:r>
                <a:rPr lang="nl-NL" sz="800"/>
                <a:t>  en regelgeving</a:t>
              </a:r>
            </a:p>
            <a:p>
              <a:endParaRPr lang="nl-NL" sz="800"/>
            </a:p>
            <a:p>
              <a:r>
                <a:rPr lang="nl-NL" sz="800"/>
                <a:t>- Bedrijfsplan</a:t>
              </a:r>
            </a:p>
            <a:p>
              <a:endParaRPr lang="nl-NL" sz="800"/>
            </a:p>
          </p:txBody>
        </p:sp>
        <p:sp>
          <p:nvSpPr>
            <p:cNvPr id="29711" name="Text Box 15"/>
            <p:cNvSpPr txBox="1">
              <a:spLocks noChangeArrowheads="1"/>
            </p:cNvSpPr>
            <p:nvPr/>
          </p:nvSpPr>
          <p:spPr bwMode="auto">
            <a:xfrm>
              <a:off x="698" y="720"/>
              <a:ext cx="2700" cy="5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100" b="1"/>
                <a:t>       Leiderschap</a:t>
              </a:r>
              <a:endParaRPr lang="nl-NL"/>
            </a:p>
          </p:txBody>
        </p:sp>
        <p:sp>
          <p:nvSpPr>
            <p:cNvPr id="29712" name="Text Box 16"/>
            <p:cNvSpPr txBox="1">
              <a:spLocks noChangeArrowheads="1"/>
            </p:cNvSpPr>
            <p:nvPr/>
          </p:nvSpPr>
          <p:spPr bwMode="auto">
            <a:xfrm>
              <a:off x="3758" y="720"/>
              <a:ext cx="3060" cy="72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200" b="1"/>
                <a:t> </a:t>
              </a:r>
              <a:r>
                <a:rPr lang="nl-NL" sz="1200" b="1">
                  <a:solidFill>
                    <a:srgbClr val="FFFFFF"/>
                  </a:solidFill>
                </a:rPr>
                <a:t>  </a:t>
              </a:r>
              <a:r>
                <a:rPr lang="nl-NL" sz="1100" b="1">
                  <a:solidFill>
                    <a:srgbClr val="FFFFFF"/>
                  </a:solidFill>
                </a:rPr>
                <a:t>Management van co-    </a:t>
              </a:r>
              <a:br>
                <a:rPr lang="nl-NL" sz="1100" b="1">
                  <a:solidFill>
                    <a:srgbClr val="FFFFFF"/>
                  </a:solidFill>
                </a:rPr>
              </a:br>
              <a:r>
                <a:rPr lang="nl-NL" sz="1100" b="1">
                  <a:solidFill>
                    <a:srgbClr val="FFFFFF"/>
                  </a:solidFill>
                </a:rPr>
                <a:t>             makers</a:t>
              </a:r>
              <a:endParaRPr lang="nl-NL"/>
            </a:p>
          </p:txBody>
        </p:sp>
        <p:sp>
          <p:nvSpPr>
            <p:cNvPr id="29713" name="Text Box 17"/>
            <p:cNvSpPr txBox="1">
              <a:spLocks noChangeArrowheads="1"/>
            </p:cNvSpPr>
            <p:nvPr/>
          </p:nvSpPr>
          <p:spPr bwMode="auto">
            <a:xfrm>
              <a:off x="3758" y="3240"/>
              <a:ext cx="3060" cy="5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 b="1"/>
                <a:t>      </a:t>
              </a:r>
              <a:r>
                <a:rPr lang="nl-NL" sz="1200" b="1"/>
                <a:t> </a:t>
              </a:r>
              <a:r>
                <a:rPr lang="nl-NL" sz="1100" b="1"/>
                <a:t>Strategie en beleid</a:t>
              </a:r>
              <a:endParaRPr lang="nl-NL"/>
            </a:p>
          </p:txBody>
        </p:sp>
        <p:sp>
          <p:nvSpPr>
            <p:cNvPr id="29714" name="Text Box 18"/>
            <p:cNvSpPr txBox="1">
              <a:spLocks noChangeArrowheads="1"/>
            </p:cNvSpPr>
            <p:nvPr/>
          </p:nvSpPr>
          <p:spPr bwMode="auto">
            <a:xfrm>
              <a:off x="3758" y="6120"/>
              <a:ext cx="3060" cy="72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200" b="1"/>
                <a:t>      </a:t>
              </a:r>
              <a:r>
                <a:rPr lang="nl-NL" sz="1100" b="1">
                  <a:solidFill>
                    <a:srgbClr val="FFFFFF"/>
                  </a:solidFill>
                </a:rPr>
                <a:t>Management van</a:t>
              </a:r>
              <a:br>
                <a:rPr lang="nl-NL" sz="1100" b="1">
                  <a:solidFill>
                    <a:srgbClr val="FFFFFF"/>
                  </a:solidFill>
                </a:rPr>
              </a:br>
              <a:r>
                <a:rPr lang="nl-NL" sz="1100" b="1">
                  <a:solidFill>
                    <a:srgbClr val="FFFFFF"/>
                  </a:solidFill>
                </a:rPr>
                <a:t>             middelen</a:t>
              </a:r>
              <a:endParaRPr lang="nl-NL"/>
            </a:p>
          </p:txBody>
        </p:sp>
        <p:sp>
          <p:nvSpPr>
            <p:cNvPr id="29715" name="Text Box 19"/>
            <p:cNvSpPr txBox="1">
              <a:spLocks noChangeArrowheads="1"/>
            </p:cNvSpPr>
            <p:nvPr/>
          </p:nvSpPr>
          <p:spPr bwMode="auto">
            <a:xfrm>
              <a:off x="7178" y="720"/>
              <a:ext cx="2700" cy="72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200" b="1"/>
                <a:t>  </a:t>
              </a:r>
              <a:r>
                <a:rPr lang="nl-NL" sz="1200" b="1">
                  <a:solidFill>
                    <a:srgbClr val="FFFFFF"/>
                  </a:solidFill>
                </a:rPr>
                <a:t> </a:t>
              </a:r>
              <a:r>
                <a:rPr lang="nl-NL" sz="1100" b="1">
                  <a:solidFill>
                    <a:srgbClr val="FFFFFF"/>
                  </a:solidFill>
                </a:rPr>
                <a:t>Management van</a:t>
              </a:r>
              <a:br>
                <a:rPr lang="nl-NL" sz="1100" b="1">
                  <a:solidFill>
                    <a:srgbClr val="FFFFFF"/>
                  </a:solidFill>
                </a:rPr>
              </a:br>
              <a:r>
                <a:rPr lang="nl-NL" sz="1100" b="1">
                  <a:solidFill>
                    <a:srgbClr val="FFFFFF"/>
                  </a:solidFill>
                </a:rPr>
                <a:t>         processen</a:t>
              </a:r>
              <a:endParaRPr lang="nl-NL"/>
            </a:p>
          </p:txBody>
        </p:sp>
        <p:sp>
          <p:nvSpPr>
            <p:cNvPr id="29716" name="Text Box 20"/>
            <p:cNvSpPr txBox="1">
              <a:spLocks noChangeArrowheads="1"/>
            </p:cNvSpPr>
            <p:nvPr/>
          </p:nvSpPr>
          <p:spPr bwMode="auto">
            <a:xfrm>
              <a:off x="10238" y="720"/>
              <a:ext cx="2700" cy="7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100" b="1"/>
                <a:t>    </a:t>
              </a:r>
              <a:r>
                <a:rPr lang="nl-NL" sz="1000" b="1"/>
                <a:t>Succes bij mede-werkers en co-makers</a:t>
              </a:r>
              <a:endParaRPr lang="nl-NL" sz="1000"/>
            </a:p>
          </p:txBody>
        </p:sp>
        <p:sp>
          <p:nvSpPr>
            <p:cNvPr id="29717" name="Text Box 21"/>
            <p:cNvSpPr txBox="1">
              <a:spLocks noChangeArrowheads="1"/>
            </p:cNvSpPr>
            <p:nvPr/>
          </p:nvSpPr>
          <p:spPr bwMode="auto">
            <a:xfrm>
              <a:off x="10238" y="3240"/>
              <a:ext cx="2700" cy="7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 b="1"/>
                <a:t>Succes bij klanten en</a:t>
              </a:r>
            </a:p>
            <a:p>
              <a:r>
                <a:rPr lang="nl-NL" sz="1000" b="1"/>
                <a:t>         Leveranciers</a:t>
              </a:r>
            </a:p>
            <a:p>
              <a:endParaRPr lang="nl-NL" sz="1200" b="1"/>
            </a:p>
            <a:p>
              <a:endParaRPr lang="nl-NL" sz="1200" b="1"/>
            </a:p>
            <a:p>
              <a:endParaRPr lang="nl-NL"/>
            </a:p>
          </p:txBody>
        </p:sp>
        <p:sp>
          <p:nvSpPr>
            <p:cNvPr id="29718" name="Text Box 22"/>
            <p:cNvSpPr txBox="1">
              <a:spLocks noChangeArrowheads="1"/>
            </p:cNvSpPr>
            <p:nvPr/>
          </p:nvSpPr>
          <p:spPr bwMode="auto">
            <a:xfrm>
              <a:off x="10238" y="5940"/>
              <a:ext cx="2700" cy="7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200" b="1"/>
                <a:t>          </a:t>
              </a:r>
              <a:r>
                <a:rPr lang="nl-NL" sz="1100" b="1"/>
                <a:t>Succes bij </a:t>
              </a:r>
              <a:br>
                <a:rPr lang="nl-NL" sz="1100" b="1"/>
              </a:br>
              <a:r>
                <a:rPr lang="nl-NL" sz="1100" b="1"/>
                <a:t>        maatschappij</a:t>
              </a:r>
              <a:endParaRPr lang="nl-NL"/>
            </a:p>
          </p:txBody>
        </p:sp>
        <p:sp>
          <p:nvSpPr>
            <p:cNvPr id="29719" name="Text Box 23"/>
            <p:cNvSpPr txBox="1">
              <a:spLocks noChangeArrowheads="1"/>
            </p:cNvSpPr>
            <p:nvPr/>
          </p:nvSpPr>
          <p:spPr bwMode="auto">
            <a:xfrm>
              <a:off x="13298" y="720"/>
              <a:ext cx="2700" cy="7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 b="1"/>
                <a:t>Succes bij bestuur en </a:t>
              </a:r>
              <a:br>
                <a:rPr lang="nl-NL" sz="1000" b="1"/>
              </a:br>
              <a:r>
                <a:rPr lang="nl-NL" sz="1000" b="1"/>
                <a:t>           financiers</a:t>
              </a:r>
              <a:endParaRPr lang="nl-NL" sz="1000"/>
            </a:p>
          </p:txBody>
        </p:sp>
        <p:sp>
          <p:nvSpPr>
            <p:cNvPr id="29720" name="Text Box 24"/>
            <p:cNvSpPr txBox="1">
              <a:spLocks noChangeArrowheads="1"/>
            </p:cNvSpPr>
            <p:nvPr/>
          </p:nvSpPr>
          <p:spPr bwMode="auto">
            <a:xfrm>
              <a:off x="1598" y="9720"/>
              <a:ext cx="13680" cy="16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 sz="1200" dirty="0"/>
            </a:p>
            <a:p>
              <a:r>
                <a:rPr lang="nl-NL" sz="1200" dirty="0"/>
                <a:t>                                                        </a:t>
              </a:r>
              <a:r>
                <a:rPr lang="nl-NL" sz="1200" dirty="0">
                  <a:solidFill>
                    <a:srgbClr val="FFFFFF"/>
                  </a:solidFill>
                </a:rPr>
                <a:t> </a:t>
              </a:r>
            </a:p>
            <a:p>
              <a:pPr algn="ctr"/>
              <a:r>
                <a:rPr lang="nl-NL" sz="1200" dirty="0" smtClean="0">
                  <a:solidFill>
                    <a:srgbClr val="FFFFFF"/>
                  </a:solidFill>
                </a:rPr>
                <a:t>Deelname </a:t>
              </a:r>
              <a:r>
                <a:rPr lang="nl-NL" sz="1200" dirty="0">
                  <a:solidFill>
                    <a:srgbClr val="FFFFFF"/>
                  </a:solidFill>
                </a:rPr>
                <a:t>studiegroepen                       </a:t>
              </a:r>
              <a:r>
                <a:rPr lang="nl-NL" sz="1200" dirty="0" smtClean="0">
                  <a:solidFill>
                    <a:srgbClr val="FFFFFF"/>
                  </a:solidFill>
                </a:rPr>
                <a:t>      Bedrijfsinventarisatie</a:t>
              </a:r>
              <a:r>
                <a:rPr lang="nl-NL" sz="1200" dirty="0">
                  <a:solidFill>
                    <a:srgbClr val="FFFFFF"/>
                  </a:solidFill>
                </a:rPr>
                <a:t/>
              </a:r>
              <a:br>
                <a:rPr lang="nl-NL" sz="1200" dirty="0">
                  <a:solidFill>
                    <a:srgbClr val="FFFFFF"/>
                  </a:solidFill>
                </a:rPr>
              </a:br>
              <a:r>
                <a:rPr lang="nl-NL" sz="1200" dirty="0" err="1" smtClean="0">
                  <a:solidFill>
                    <a:srgbClr val="FFFFFF"/>
                  </a:solidFill>
                </a:rPr>
                <a:t>Second</a:t>
              </a:r>
              <a:r>
                <a:rPr lang="nl-NL" sz="1200" dirty="0" smtClean="0">
                  <a:solidFill>
                    <a:srgbClr val="FFFFFF"/>
                  </a:solidFill>
                </a:rPr>
                <a:t> </a:t>
              </a:r>
              <a:r>
                <a:rPr lang="nl-NL" sz="1200" dirty="0" err="1">
                  <a:solidFill>
                    <a:srgbClr val="FFFFFF"/>
                  </a:solidFill>
                </a:rPr>
                <a:t>opinion</a:t>
              </a:r>
              <a:r>
                <a:rPr lang="nl-NL" sz="1200" dirty="0">
                  <a:solidFill>
                    <a:srgbClr val="FFFFFF"/>
                  </a:solidFill>
                </a:rPr>
                <a:t>                                       </a:t>
              </a:r>
              <a:r>
                <a:rPr lang="nl-NL" sz="1200" dirty="0" smtClean="0">
                  <a:solidFill>
                    <a:srgbClr val="FFFFFF"/>
                  </a:solidFill>
                </a:rPr>
                <a:t>     Positiebepaling</a:t>
              </a:r>
              <a:r>
                <a:rPr lang="nl-NL" sz="1200" dirty="0">
                  <a:solidFill>
                    <a:srgbClr val="FFFFFF"/>
                  </a:solidFill>
                </a:rPr>
                <a:t/>
              </a:r>
              <a:br>
                <a:rPr lang="nl-NL" sz="1200" dirty="0">
                  <a:solidFill>
                    <a:srgbClr val="FFFFFF"/>
                  </a:solidFill>
                </a:rPr>
              </a:br>
              <a:r>
                <a:rPr lang="nl-NL" sz="1200" dirty="0" smtClean="0">
                  <a:solidFill>
                    <a:srgbClr val="FFFFFF"/>
                  </a:solidFill>
                </a:rPr>
                <a:t>Sturen </a:t>
              </a:r>
              <a:r>
                <a:rPr lang="nl-NL" sz="1200" dirty="0">
                  <a:solidFill>
                    <a:srgbClr val="FFFFFF"/>
                  </a:solidFill>
                </a:rPr>
                <a:t>en controleren  op basis van feiten, cijfers en kengetallen</a:t>
              </a:r>
              <a:endParaRPr lang="nl-NL" dirty="0"/>
            </a:p>
          </p:txBody>
        </p:sp>
        <p:sp>
          <p:nvSpPr>
            <p:cNvPr id="29721" name="Text Box 25"/>
            <p:cNvSpPr txBox="1">
              <a:spLocks noChangeArrowheads="1"/>
            </p:cNvSpPr>
            <p:nvPr/>
          </p:nvSpPr>
          <p:spPr bwMode="auto">
            <a:xfrm>
              <a:off x="1598" y="9540"/>
              <a:ext cx="13680" cy="5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nl-NL" sz="1200" b="1" dirty="0" smtClean="0">
                  <a:solidFill>
                    <a:srgbClr val="FFFFFF"/>
                  </a:solidFill>
                </a:rPr>
                <a:t>Verbeteren </a:t>
              </a:r>
              <a:r>
                <a:rPr lang="nl-NL" sz="1200" b="1" dirty="0">
                  <a:solidFill>
                    <a:srgbClr val="FFFFFF"/>
                  </a:solidFill>
                </a:rPr>
                <a:t>en ontwikkelen</a:t>
              </a:r>
              <a:endParaRPr lang="nl-NL" dirty="0"/>
            </a:p>
          </p:txBody>
        </p:sp>
        <p:sp>
          <p:nvSpPr>
            <p:cNvPr id="29722" name="Text Box 26"/>
            <p:cNvSpPr txBox="1">
              <a:spLocks noChangeArrowheads="1"/>
            </p:cNvSpPr>
            <p:nvPr/>
          </p:nvSpPr>
          <p:spPr bwMode="auto">
            <a:xfrm>
              <a:off x="3938" y="8820"/>
              <a:ext cx="2700" cy="54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 b="1"/>
                <a:t>Prestatie indicatoren</a:t>
              </a:r>
              <a:endParaRPr lang="nl-NL"/>
            </a:p>
          </p:txBody>
        </p:sp>
        <p:sp>
          <p:nvSpPr>
            <p:cNvPr id="29723" name="Text Box 27"/>
            <p:cNvSpPr txBox="1">
              <a:spLocks noChangeArrowheads="1"/>
            </p:cNvSpPr>
            <p:nvPr/>
          </p:nvSpPr>
          <p:spPr bwMode="auto">
            <a:xfrm>
              <a:off x="11498" y="8820"/>
              <a:ext cx="3240" cy="54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 b="1">
                  <a:solidFill>
                    <a:srgbClr val="FFFFFF"/>
                  </a:solidFill>
                </a:rPr>
                <a:t>Kritische Succes Factoren</a:t>
              </a:r>
              <a:endParaRPr lang="nl-NL"/>
            </a:p>
          </p:txBody>
        </p:sp>
        <p:sp>
          <p:nvSpPr>
            <p:cNvPr id="29724" name="Line 28"/>
            <p:cNvSpPr>
              <a:spLocks noChangeShapeType="1"/>
            </p:cNvSpPr>
            <p:nvPr/>
          </p:nvSpPr>
          <p:spPr bwMode="auto">
            <a:xfrm flipH="1">
              <a:off x="2318" y="9000"/>
              <a:ext cx="16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9725" name="Line 29"/>
            <p:cNvSpPr>
              <a:spLocks noChangeShapeType="1"/>
            </p:cNvSpPr>
            <p:nvPr/>
          </p:nvSpPr>
          <p:spPr bwMode="auto">
            <a:xfrm>
              <a:off x="6638" y="9000"/>
              <a:ext cx="21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9726" name="Line 30"/>
            <p:cNvSpPr>
              <a:spLocks noChangeShapeType="1"/>
            </p:cNvSpPr>
            <p:nvPr/>
          </p:nvSpPr>
          <p:spPr bwMode="auto">
            <a:xfrm flipV="1">
              <a:off x="2318" y="882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9727" name="Line 31"/>
            <p:cNvSpPr>
              <a:spLocks noChangeShapeType="1"/>
            </p:cNvSpPr>
            <p:nvPr/>
          </p:nvSpPr>
          <p:spPr bwMode="auto">
            <a:xfrm flipV="1">
              <a:off x="8798" y="882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9728" name="Line 32"/>
            <p:cNvSpPr>
              <a:spLocks noChangeShapeType="1"/>
            </p:cNvSpPr>
            <p:nvPr/>
          </p:nvSpPr>
          <p:spPr bwMode="auto">
            <a:xfrm flipH="1">
              <a:off x="10778" y="9000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9729" name="Line 33"/>
            <p:cNvSpPr>
              <a:spLocks noChangeShapeType="1"/>
            </p:cNvSpPr>
            <p:nvPr/>
          </p:nvSpPr>
          <p:spPr bwMode="auto">
            <a:xfrm>
              <a:off x="14738" y="9000"/>
              <a:ext cx="5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9730" name="Line 34"/>
            <p:cNvSpPr>
              <a:spLocks noChangeShapeType="1"/>
            </p:cNvSpPr>
            <p:nvPr/>
          </p:nvSpPr>
          <p:spPr bwMode="auto">
            <a:xfrm flipV="1">
              <a:off x="15278" y="882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9731" name="Line 35"/>
            <p:cNvSpPr>
              <a:spLocks noChangeShapeType="1"/>
            </p:cNvSpPr>
            <p:nvPr/>
          </p:nvSpPr>
          <p:spPr bwMode="auto">
            <a:xfrm flipV="1">
              <a:off x="10778" y="882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9732" name="Text Box 36"/>
            <p:cNvSpPr txBox="1">
              <a:spLocks noChangeArrowheads="1"/>
            </p:cNvSpPr>
            <p:nvPr/>
          </p:nvSpPr>
          <p:spPr bwMode="auto">
            <a:xfrm>
              <a:off x="6458" y="180"/>
              <a:ext cx="4140" cy="36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nl-NL" sz="1000"/>
                <a:t>                 IN</a:t>
              </a:r>
              <a:r>
                <a:rPr lang="nl-NL" sz="1000">
                  <a:solidFill>
                    <a:srgbClr val="FF0000"/>
                  </a:solidFill>
                </a:rPr>
                <a:t>K</a:t>
              </a:r>
              <a:r>
                <a:rPr lang="nl-NL" sz="1000"/>
                <a:t> Model    </a:t>
              </a:r>
              <a:r>
                <a:rPr lang="nl-NL" sz="1000">
                  <a:solidFill>
                    <a:srgbClr val="0033CC"/>
                  </a:solidFill>
                </a:rPr>
                <a:t>Milq2</a:t>
              </a:r>
              <a:endParaRPr lang="nl-NL"/>
            </a:p>
          </p:txBody>
        </p:sp>
        <p:sp>
          <p:nvSpPr>
            <p:cNvPr id="29733" name="Line 37"/>
            <p:cNvSpPr>
              <a:spLocks noChangeShapeType="1"/>
            </p:cNvSpPr>
            <p:nvPr/>
          </p:nvSpPr>
          <p:spPr bwMode="auto">
            <a:xfrm>
              <a:off x="14738" y="9180"/>
              <a:ext cx="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9734" name="Line 38"/>
            <p:cNvSpPr>
              <a:spLocks noChangeShapeType="1"/>
            </p:cNvSpPr>
            <p:nvPr/>
          </p:nvSpPr>
          <p:spPr bwMode="auto">
            <a:xfrm>
              <a:off x="15638" y="9180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9735" name="Line 39"/>
            <p:cNvSpPr>
              <a:spLocks noChangeShapeType="1"/>
            </p:cNvSpPr>
            <p:nvPr/>
          </p:nvSpPr>
          <p:spPr bwMode="auto">
            <a:xfrm flipH="1">
              <a:off x="15278" y="9900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9736" name="Line 40"/>
            <p:cNvSpPr>
              <a:spLocks noChangeShapeType="1"/>
            </p:cNvSpPr>
            <p:nvPr/>
          </p:nvSpPr>
          <p:spPr bwMode="auto">
            <a:xfrm flipH="1">
              <a:off x="1238" y="9900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9737" name="Line 41"/>
            <p:cNvSpPr>
              <a:spLocks noChangeShapeType="1"/>
            </p:cNvSpPr>
            <p:nvPr/>
          </p:nvSpPr>
          <p:spPr bwMode="auto">
            <a:xfrm flipV="1">
              <a:off x="1238" y="9180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9738" name="Line 42"/>
            <p:cNvSpPr>
              <a:spLocks noChangeShapeType="1"/>
            </p:cNvSpPr>
            <p:nvPr/>
          </p:nvSpPr>
          <p:spPr bwMode="auto">
            <a:xfrm>
              <a:off x="1238" y="9180"/>
              <a:ext cx="27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229600" cy="54625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dirty="0" smtClean="0"/>
              <a:t>Resultaten voor een bedrijf</a:t>
            </a:r>
          </a:p>
        </p:txBody>
      </p:sp>
      <p:pic>
        <p:nvPicPr>
          <p:cNvPr id="12291" name="Picture 50" descr="MILQ2-logo-01-09-05">
            <a:hlinkClick r:id="" action="ppaction://noaction"/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72400" y="152400"/>
            <a:ext cx="1219200" cy="455613"/>
          </a:xfrm>
        </p:spPr>
      </p:pic>
      <p:graphicFrame>
        <p:nvGraphicFramePr>
          <p:cNvPr id="51" name="Chart 45"/>
          <p:cNvGraphicFramePr>
            <a:graphicFrameLocks/>
          </p:cNvGraphicFramePr>
          <p:nvPr/>
        </p:nvGraphicFramePr>
        <p:xfrm>
          <a:off x="467544" y="2060848"/>
          <a:ext cx="8136905" cy="4041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 flipH="1">
            <a:off x="900113" y="2205038"/>
            <a:ext cx="7272337" cy="4176712"/>
          </a:xfrm>
          <a:prstGeom prst="rtTriangle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nl-NL" sz="2000" b="1"/>
          </a:p>
          <a:p>
            <a:pPr algn="ctr"/>
            <a:endParaRPr lang="nl-NL" sz="2000" b="1"/>
          </a:p>
          <a:p>
            <a:pPr algn="ctr"/>
            <a:endParaRPr lang="nl-NL" sz="2000" b="1"/>
          </a:p>
          <a:p>
            <a:pPr algn="ctr"/>
            <a:r>
              <a:rPr lang="nl-NL" sz="2000" b="1"/>
              <a:t/>
            </a:r>
            <a:br>
              <a:rPr lang="nl-NL" sz="2000" b="1"/>
            </a:br>
            <a:r>
              <a:rPr lang="nl-NL"/>
              <a:t>   </a:t>
            </a:r>
            <a:br>
              <a:rPr lang="nl-NL"/>
            </a:br>
            <a:endParaRPr lang="nl-NL"/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3203575" y="1557338"/>
            <a:ext cx="2520950" cy="2592387"/>
          </a:xfrm>
          <a:prstGeom prst="ellipse">
            <a:avLst/>
          </a:prstGeom>
          <a:solidFill>
            <a:srgbClr val="0000FF">
              <a:alpha val="8000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H="1">
            <a:off x="2700338" y="4292600"/>
            <a:ext cx="1800225" cy="10080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V="1">
            <a:off x="2700338" y="3429000"/>
            <a:ext cx="0" cy="18716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2700338" y="3429000"/>
            <a:ext cx="1800225" cy="863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771775" y="4141788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>
                <a:solidFill>
                  <a:srgbClr val="008000"/>
                </a:solidFill>
              </a:rPr>
              <a:t>Borging 2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779838" y="1916113"/>
            <a:ext cx="15113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               </a:t>
            </a:r>
            <a:r>
              <a:rPr lang="nl-NL" sz="2800" b="1">
                <a:solidFill>
                  <a:schemeClr val="bg1"/>
                </a:solidFill>
              </a:rPr>
              <a:t>Bedrijfsvoering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 rot="-23236082">
            <a:off x="2411413" y="974725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>
                <a:solidFill>
                  <a:srgbClr val="FF0000"/>
                </a:solidFill>
              </a:rPr>
              <a:t>Verbeteracties</a:t>
            </a: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900113" y="4652963"/>
            <a:ext cx="0" cy="1655762"/>
          </a:xfrm>
          <a:prstGeom prst="line">
            <a:avLst/>
          </a:prstGeom>
          <a:noFill/>
          <a:ln w="38100">
            <a:solidFill>
              <a:srgbClr val="33CC33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V="1">
            <a:off x="827088" y="5518150"/>
            <a:ext cx="1511300" cy="86360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 flipV="1">
            <a:off x="900113" y="4652963"/>
            <a:ext cx="1511300" cy="792162"/>
          </a:xfrm>
          <a:prstGeom prst="line">
            <a:avLst/>
          </a:prstGeom>
          <a:noFill/>
          <a:ln w="38100">
            <a:solidFill>
              <a:srgbClr val="33CC33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7423" name="AutoShape 15"/>
          <p:cNvSpPr>
            <a:spLocks noChangeArrowheads="1"/>
          </p:cNvSpPr>
          <p:nvPr/>
        </p:nvSpPr>
        <p:spPr bwMode="auto">
          <a:xfrm rot="-1693220">
            <a:off x="1116013" y="4533900"/>
            <a:ext cx="1800225" cy="576263"/>
          </a:xfrm>
          <a:prstGeom prst="rightArrow">
            <a:avLst>
              <a:gd name="adj1" fmla="val 50000"/>
              <a:gd name="adj2" fmla="val 78099"/>
            </a:avLst>
          </a:prstGeom>
          <a:solidFill>
            <a:srgbClr val="008000"/>
          </a:solidFill>
          <a:ln w="9525">
            <a:solidFill>
              <a:srgbClr val="008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4140200" y="1628775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/>
              <a:t>plan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5148263" y="2565400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/>
              <a:t>doe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3851275" y="3567113"/>
            <a:ext cx="143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/>
              <a:t>controleer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3132138" y="26304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/>
              <a:t>aktie</a:t>
            </a:r>
          </a:p>
        </p:txBody>
      </p:sp>
      <p:pic>
        <p:nvPicPr>
          <p:cNvPr id="17428" name="Picture 20" descr="MILQ2-logo-01-09-0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52400"/>
            <a:ext cx="1281113" cy="469900"/>
          </a:xfrm>
          <a:prstGeom prst="rect">
            <a:avLst/>
          </a:prstGeom>
          <a:noFill/>
        </p:spPr>
      </p:pic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971550" y="5300663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>
                <a:solidFill>
                  <a:srgbClr val="33CC33"/>
                </a:solidFill>
              </a:rPr>
              <a:t>Borging 1</a:t>
            </a:r>
          </a:p>
        </p:txBody>
      </p:sp>
      <p:sp>
        <p:nvSpPr>
          <p:cNvPr id="17430" name="AutoShape 22"/>
          <p:cNvSpPr>
            <a:spLocks noChangeArrowheads="1"/>
          </p:cNvSpPr>
          <p:nvPr/>
        </p:nvSpPr>
        <p:spPr bwMode="auto">
          <a:xfrm rot="-1626521">
            <a:off x="2124075" y="1123950"/>
            <a:ext cx="3124200" cy="5762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7431" name="AutoShape 23"/>
          <p:cNvSpPr>
            <a:spLocks noChangeArrowheads="1"/>
          </p:cNvSpPr>
          <p:nvPr/>
        </p:nvSpPr>
        <p:spPr bwMode="auto">
          <a:xfrm>
            <a:off x="4716463" y="1916113"/>
            <a:ext cx="647700" cy="649287"/>
          </a:xfrm>
          <a:custGeom>
            <a:avLst/>
            <a:gdLst>
              <a:gd name="G0" fmla="+- 0 0 0"/>
              <a:gd name="G1" fmla="+- -5898241 0 0"/>
              <a:gd name="G2" fmla="+- 0 0 -5898241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5898241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898241"/>
              <a:gd name="G36" fmla="sin G34 -5898241"/>
              <a:gd name="G37" fmla="+/ -5898241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436 w 21600"/>
              <a:gd name="T5" fmla="*/ 3163 h 21600"/>
              <a:gd name="T6" fmla="*/ 10799 w 21600"/>
              <a:gd name="T7" fmla="*/ 2700 h 21600"/>
              <a:gd name="T8" fmla="*/ 14618 w 21600"/>
              <a:gd name="T9" fmla="*/ 6981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799" y="5399"/>
                  <a:pt x="10799" y="5400"/>
                  <a:pt x="10799" y="5400"/>
                </a:cubicBezTo>
                <a:lnTo>
                  <a:pt x="10799" y="0"/>
                </a:ln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7432" name="AutoShape 24"/>
          <p:cNvSpPr>
            <a:spLocks noChangeArrowheads="1"/>
          </p:cNvSpPr>
          <p:nvPr/>
        </p:nvSpPr>
        <p:spPr bwMode="auto">
          <a:xfrm rot="435287">
            <a:off x="4932363" y="2565400"/>
            <a:ext cx="503237" cy="1006475"/>
          </a:xfrm>
          <a:custGeom>
            <a:avLst/>
            <a:gdLst>
              <a:gd name="G0" fmla="+- 4392369 0 0"/>
              <a:gd name="G1" fmla="+- -211840 0 0"/>
              <a:gd name="G2" fmla="+- 4392369 0 -211840"/>
              <a:gd name="G3" fmla="+- 10800 0 0"/>
              <a:gd name="G4" fmla="+- 0 0 4392369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3645 0 0"/>
              <a:gd name="G9" fmla="+- 0 0 -211840"/>
              <a:gd name="G10" fmla="+- 3645 0 2700"/>
              <a:gd name="G11" fmla="cos G10 4392369"/>
              <a:gd name="G12" fmla="sin G10 4392369"/>
              <a:gd name="G13" fmla="cos 13500 4392369"/>
              <a:gd name="G14" fmla="sin 13500 4392369"/>
              <a:gd name="G15" fmla="+- G11 10800 0"/>
              <a:gd name="G16" fmla="+- G12 10800 0"/>
              <a:gd name="G17" fmla="+- G13 10800 0"/>
              <a:gd name="G18" fmla="+- G14 10800 0"/>
              <a:gd name="G19" fmla="*/ 3645 1 2"/>
              <a:gd name="G20" fmla="+- G19 5400 0"/>
              <a:gd name="G21" fmla="cos G20 4392369"/>
              <a:gd name="G22" fmla="sin G20 4392369"/>
              <a:gd name="G23" fmla="+- G21 10800 0"/>
              <a:gd name="G24" fmla="+- G12 G23 G22"/>
              <a:gd name="G25" fmla="+- G22 G23 G11"/>
              <a:gd name="G26" fmla="cos 10800 4392369"/>
              <a:gd name="G27" fmla="sin 10800 4392369"/>
              <a:gd name="G28" fmla="cos 3645 4392369"/>
              <a:gd name="G29" fmla="sin 3645 4392369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211840"/>
              <a:gd name="G36" fmla="sin G34 -211840"/>
              <a:gd name="G37" fmla="+/ -211840 4392369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3645 G39"/>
              <a:gd name="G43" fmla="sin 364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9969 w 21600"/>
              <a:gd name="T5" fmla="*/ 16506 h 21600"/>
              <a:gd name="T6" fmla="*/ 18011 w 21600"/>
              <a:gd name="T7" fmla="*/ 10392 h 21600"/>
              <a:gd name="T8" fmla="*/ 13894 w 21600"/>
              <a:gd name="T9" fmla="*/ 12725 h 21600"/>
              <a:gd name="T10" fmla="*/ 16070 w 21600"/>
              <a:gd name="T11" fmla="*/ 23228 h 21600"/>
              <a:gd name="T12" fmla="*/ 7840 w 21600"/>
              <a:gd name="T13" fmla="*/ 19900 h 21600"/>
              <a:gd name="T14" fmla="*/ 11168 w 21600"/>
              <a:gd name="T15" fmla="*/ 1167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2222" y="14155"/>
                </a:moveTo>
                <a:cubicBezTo>
                  <a:pt x="13570" y="13584"/>
                  <a:pt x="14445" y="12263"/>
                  <a:pt x="14445" y="10800"/>
                </a:cubicBezTo>
                <a:cubicBezTo>
                  <a:pt x="14445" y="10731"/>
                  <a:pt x="14443" y="10662"/>
                  <a:pt x="14439" y="10594"/>
                </a:cubicBezTo>
                <a:lnTo>
                  <a:pt x="21582" y="10191"/>
                </a:lnTo>
                <a:cubicBezTo>
                  <a:pt x="21594" y="10393"/>
                  <a:pt x="21600" y="10596"/>
                  <a:pt x="21600" y="10800"/>
                </a:cubicBezTo>
                <a:cubicBezTo>
                  <a:pt x="21600" y="15135"/>
                  <a:pt x="19007" y="19050"/>
                  <a:pt x="15016" y="20743"/>
                </a:cubicBezTo>
                <a:lnTo>
                  <a:pt x="16070" y="23228"/>
                </a:lnTo>
                <a:lnTo>
                  <a:pt x="7840" y="19900"/>
                </a:lnTo>
                <a:lnTo>
                  <a:pt x="11168" y="11670"/>
                </a:lnTo>
                <a:lnTo>
                  <a:pt x="12222" y="1415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7433" name="AutoShape 25"/>
          <p:cNvSpPr>
            <a:spLocks noChangeArrowheads="1"/>
          </p:cNvSpPr>
          <p:nvPr/>
        </p:nvSpPr>
        <p:spPr bwMode="auto">
          <a:xfrm rot="10800000">
            <a:off x="3490913" y="2813050"/>
            <a:ext cx="720725" cy="831850"/>
          </a:xfrm>
          <a:custGeom>
            <a:avLst/>
            <a:gdLst>
              <a:gd name="G0" fmla="+- 0 0 0"/>
              <a:gd name="G1" fmla="+- -5467166 0 0"/>
              <a:gd name="G2" fmla="+- 0 0 -5467166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5467166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467166"/>
              <a:gd name="G36" fmla="sin G34 -5467166"/>
              <a:gd name="G37" fmla="+/ -5467166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862 w 21600"/>
              <a:gd name="T5" fmla="*/ 3613 h 21600"/>
              <a:gd name="T6" fmla="*/ 11727 w 21600"/>
              <a:gd name="T7" fmla="*/ 2753 h 21600"/>
              <a:gd name="T8" fmla="*/ 14831 w 21600"/>
              <a:gd name="T9" fmla="*/ 7206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8056"/>
                  <a:pt x="14143" y="5749"/>
                  <a:pt x="11418" y="5435"/>
                </a:cubicBezTo>
                <a:lnTo>
                  <a:pt x="12037" y="71"/>
                </a:lnTo>
                <a:cubicBezTo>
                  <a:pt x="17487" y="699"/>
                  <a:pt x="21599" y="5313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7434" name="AutoShape 26"/>
          <p:cNvSpPr>
            <a:spLocks noChangeArrowheads="1"/>
          </p:cNvSpPr>
          <p:nvPr/>
        </p:nvSpPr>
        <p:spPr bwMode="auto">
          <a:xfrm rot="16200000">
            <a:off x="3563938" y="1844675"/>
            <a:ext cx="865187" cy="1008063"/>
          </a:xfrm>
          <a:custGeom>
            <a:avLst/>
            <a:gdLst>
              <a:gd name="G0" fmla="+- -341912 0 0"/>
              <a:gd name="G1" fmla="+- -5689162 0 0"/>
              <a:gd name="G2" fmla="+- -341912 0 -5689162"/>
              <a:gd name="G3" fmla="+- 10800 0 0"/>
              <a:gd name="G4" fmla="+- 0 0 -34191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302 0 0"/>
              <a:gd name="G9" fmla="+- 0 0 -5689162"/>
              <a:gd name="G10" fmla="+- 7302 0 2700"/>
              <a:gd name="G11" fmla="cos G10 -341912"/>
              <a:gd name="G12" fmla="sin G10 -341912"/>
              <a:gd name="G13" fmla="cos 13500 -341912"/>
              <a:gd name="G14" fmla="sin 13500 -341912"/>
              <a:gd name="G15" fmla="+- G11 10800 0"/>
              <a:gd name="G16" fmla="+- G12 10800 0"/>
              <a:gd name="G17" fmla="+- G13 10800 0"/>
              <a:gd name="G18" fmla="+- G14 10800 0"/>
              <a:gd name="G19" fmla="*/ 7302 1 2"/>
              <a:gd name="G20" fmla="+- G19 5400 0"/>
              <a:gd name="G21" fmla="cos G20 -341912"/>
              <a:gd name="G22" fmla="sin G20 -341912"/>
              <a:gd name="G23" fmla="+- G21 10800 0"/>
              <a:gd name="G24" fmla="+- G12 G23 G22"/>
              <a:gd name="G25" fmla="+- G22 G23 G11"/>
              <a:gd name="G26" fmla="cos 10800 -341912"/>
              <a:gd name="G27" fmla="sin 10800 -341912"/>
              <a:gd name="G28" fmla="cos 7302 -341912"/>
              <a:gd name="G29" fmla="sin 7302 -34191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689162"/>
              <a:gd name="G36" fmla="sin G34 -5689162"/>
              <a:gd name="G37" fmla="+/ -5689162 -34191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302 G39"/>
              <a:gd name="G43" fmla="sin 730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300 w 21600"/>
              <a:gd name="T5" fmla="*/ 3029 h 21600"/>
              <a:gd name="T6" fmla="*/ 11303 w 21600"/>
              <a:gd name="T7" fmla="*/ 1763 h 21600"/>
              <a:gd name="T8" fmla="*/ 15871 w 21600"/>
              <a:gd name="T9" fmla="*/ 5546 h 21600"/>
              <a:gd name="T10" fmla="*/ 24244 w 21600"/>
              <a:gd name="T11" fmla="*/ 9572 h 21600"/>
              <a:gd name="T12" fmla="*/ 20218 w 21600"/>
              <a:gd name="T13" fmla="*/ 14407 h 21600"/>
              <a:gd name="T14" fmla="*/ 15382 w 21600"/>
              <a:gd name="T15" fmla="*/ 1038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071" y="10136"/>
                </a:moveTo>
                <a:cubicBezTo>
                  <a:pt x="17742" y="6530"/>
                  <a:pt x="14821" y="3710"/>
                  <a:pt x="11206" y="3509"/>
                </a:cubicBezTo>
                <a:lnTo>
                  <a:pt x="11401" y="16"/>
                </a:lnTo>
                <a:cubicBezTo>
                  <a:pt x="16747" y="314"/>
                  <a:pt x="21068" y="4485"/>
                  <a:pt x="21555" y="9817"/>
                </a:cubicBezTo>
                <a:lnTo>
                  <a:pt x="24244" y="9572"/>
                </a:lnTo>
                <a:lnTo>
                  <a:pt x="20218" y="14407"/>
                </a:lnTo>
                <a:lnTo>
                  <a:pt x="15382" y="10381"/>
                </a:lnTo>
                <a:lnTo>
                  <a:pt x="18071" y="1013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1763713" y="5876925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 dirty="0" err="1"/>
              <a:t>Quick</a:t>
            </a:r>
            <a:r>
              <a:rPr lang="nl-NL" b="1" dirty="0"/>
              <a:t> Scan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2700338" y="5445125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/>
              <a:t>Inventarisatie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3635375" y="5013325"/>
            <a:ext cx="194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/>
              <a:t>Positiebepaling</a:t>
            </a: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4429125" y="4581525"/>
            <a:ext cx="331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>
                <a:solidFill>
                  <a:srgbClr val="FF0000"/>
                </a:solidFill>
              </a:rPr>
              <a:t>Verbeterplannen en -acties</a:t>
            </a: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5437188" y="4070350"/>
            <a:ext cx="187111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 dirty="0"/>
              <a:t>Borgen</a:t>
            </a:r>
          </a:p>
        </p:txBody>
      </p:sp>
      <p:pic>
        <p:nvPicPr>
          <p:cNvPr id="17441" name="Picture 33" descr="MILQ2-logo-01-09-0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5949950"/>
            <a:ext cx="684213" cy="250825"/>
          </a:xfrm>
          <a:prstGeom prst="rect">
            <a:avLst/>
          </a:prstGeom>
          <a:noFill/>
        </p:spPr>
      </p:pic>
      <p:pic>
        <p:nvPicPr>
          <p:cNvPr id="17442" name="Picture 34" descr="MILQ2-logo-01-09-0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9588" y="5516563"/>
            <a:ext cx="684212" cy="250825"/>
          </a:xfrm>
          <a:prstGeom prst="rect">
            <a:avLst/>
          </a:prstGeom>
          <a:noFill/>
        </p:spPr>
      </p:pic>
      <p:pic>
        <p:nvPicPr>
          <p:cNvPr id="17443" name="Picture 35" descr="MILQ2-logo-01-09-0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5084763"/>
            <a:ext cx="684213" cy="250825"/>
          </a:xfrm>
          <a:prstGeom prst="rect">
            <a:avLst/>
          </a:prstGeom>
          <a:noFill/>
        </p:spPr>
      </p:pic>
      <p:pic>
        <p:nvPicPr>
          <p:cNvPr id="17444" name="Picture 36" descr="MILQ2-logo-01-09-0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8238" y="4652963"/>
            <a:ext cx="684212" cy="250825"/>
          </a:xfrm>
          <a:prstGeom prst="rect">
            <a:avLst/>
          </a:prstGeom>
          <a:noFill/>
        </p:spPr>
      </p:pic>
      <p:pic>
        <p:nvPicPr>
          <p:cNvPr id="17447" name="Picture 39" descr="MILQ2-logo-01-09-0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149080"/>
            <a:ext cx="684212" cy="25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33400" y="609600"/>
            <a:ext cx="5262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 b="1" dirty="0" err="1" smtClean="0">
                <a:solidFill>
                  <a:srgbClr val="003CA7"/>
                </a:solidFill>
                <a:latin typeface="Verdana" pitchFamily="34" charset="0"/>
              </a:rPr>
              <a:t>Werking</a:t>
            </a:r>
            <a:r>
              <a:rPr lang="en-US" sz="2800" b="1" dirty="0" smtClean="0">
                <a:solidFill>
                  <a:srgbClr val="003CA7"/>
                </a:solidFill>
                <a:latin typeface="Verdana" pitchFamily="34" charset="0"/>
              </a:rPr>
              <a:t> in de </a:t>
            </a:r>
            <a:r>
              <a:rPr lang="en-US" sz="2800" b="1" dirty="0" err="1" smtClean="0">
                <a:solidFill>
                  <a:srgbClr val="003CA7"/>
                </a:solidFill>
                <a:latin typeface="Verdana" pitchFamily="34" charset="0"/>
              </a:rPr>
              <a:t>praktijk</a:t>
            </a:r>
            <a:endParaRPr lang="en-US" sz="2800" b="1" dirty="0">
              <a:solidFill>
                <a:srgbClr val="003CA7"/>
              </a:solidFill>
              <a:latin typeface="Verdana" pitchFamily="34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09600" y="2276872"/>
            <a:ext cx="8351774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• </a:t>
            </a:r>
            <a:r>
              <a:rPr lang="en-US" sz="2000" dirty="0" err="1" smtClean="0">
                <a:solidFill>
                  <a:srgbClr val="005DA7"/>
                </a:solidFill>
                <a:latin typeface="Verdana" pitchFamily="34" charset="0"/>
              </a:rPr>
              <a:t>Inventarisatie</a:t>
            </a:r>
            <a:r>
              <a:rPr lang="en-US" sz="2000" dirty="0" smtClean="0">
                <a:solidFill>
                  <a:srgbClr val="005DA7"/>
                </a:solidFill>
                <a:latin typeface="Verdana" pitchFamily="34" charset="0"/>
              </a:rPr>
              <a:t>;</a:t>
            </a:r>
            <a:endParaRPr lang="en-US" sz="20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0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r>
              <a:rPr lang="en-US" sz="2000" dirty="0">
                <a:solidFill>
                  <a:srgbClr val="005DA7"/>
                </a:solidFill>
                <a:latin typeface="Verdana" pitchFamily="34" charset="0"/>
              </a:rPr>
              <a:t>• </a:t>
            </a:r>
            <a:r>
              <a:rPr lang="en-US" sz="2000" dirty="0" err="1" smtClean="0">
                <a:solidFill>
                  <a:srgbClr val="005DA7"/>
                </a:solidFill>
                <a:latin typeface="Verdana" pitchFamily="34" charset="0"/>
              </a:rPr>
              <a:t>Resultaten</a:t>
            </a:r>
            <a:r>
              <a:rPr lang="en-US" sz="2000" dirty="0" smtClean="0">
                <a:solidFill>
                  <a:srgbClr val="005DA7"/>
                </a:solidFill>
                <a:latin typeface="Verdana" pitchFamily="34" charset="0"/>
              </a:rPr>
              <a:t>;</a:t>
            </a:r>
          </a:p>
          <a:p>
            <a:pPr eaLnBrk="0" hangingPunct="0"/>
            <a:endParaRPr lang="en-US" sz="2000" dirty="0" smtClean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r>
              <a:rPr lang="en-US" sz="2000" dirty="0" smtClean="0">
                <a:solidFill>
                  <a:srgbClr val="005DA7"/>
                </a:solidFill>
                <a:latin typeface="Verdana" pitchFamily="34" charset="0"/>
              </a:rPr>
              <a:t>• </a:t>
            </a:r>
            <a:r>
              <a:rPr lang="en-US" sz="2000" dirty="0" err="1" smtClean="0">
                <a:solidFill>
                  <a:srgbClr val="005DA7"/>
                </a:solidFill>
                <a:latin typeface="Verdana" pitchFamily="34" charset="0"/>
              </a:rPr>
              <a:t>Bespreken</a:t>
            </a:r>
            <a:r>
              <a:rPr lang="en-US" sz="20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rgbClr val="005DA7"/>
                </a:solidFill>
                <a:latin typeface="Verdana" pitchFamily="34" charset="0"/>
              </a:rPr>
              <a:t>resultaten</a:t>
            </a:r>
            <a:r>
              <a:rPr lang="en-US" sz="2000" dirty="0" smtClean="0">
                <a:solidFill>
                  <a:srgbClr val="005DA7"/>
                </a:solidFill>
                <a:latin typeface="Verdana" pitchFamily="34" charset="0"/>
              </a:rPr>
              <a:t> en </a:t>
            </a:r>
            <a:r>
              <a:rPr lang="en-US" sz="2000" dirty="0" err="1" smtClean="0">
                <a:solidFill>
                  <a:srgbClr val="005DA7"/>
                </a:solidFill>
                <a:latin typeface="Verdana" pitchFamily="34" charset="0"/>
              </a:rPr>
              <a:t>vaststellen</a:t>
            </a:r>
            <a:r>
              <a:rPr lang="en-US" sz="20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rgbClr val="005DA7"/>
                </a:solidFill>
                <a:latin typeface="Verdana" pitchFamily="34" charset="0"/>
              </a:rPr>
              <a:t>verbeterpunten</a:t>
            </a:r>
            <a:r>
              <a:rPr lang="en-US" sz="2000" dirty="0" smtClean="0">
                <a:solidFill>
                  <a:srgbClr val="005DA7"/>
                </a:solidFill>
                <a:latin typeface="Verdana" pitchFamily="34" charset="0"/>
              </a:rPr>
              <a:t>;</a:t>
            </a:r>
          </a:p>
          <a:p>
            <a:pPr eaLnBrk="0" hangingPunct="0"/>
            <a:endParaRPr lang="en-US" sz="2000" dirty="0" smtClean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r>
              <a:rPr lang="en-US" sz="2000" dirty="0" smtClean="0">
                <a:solidFill>
                  <a:srgbClr val="005DA7"/>
                </a:solidFill>
                <a:latin typeface="Verdana" pitchFamily="34" charset="0"/>
              </a:rPr>
              <a:t>• </a:t>
            </a:r>
            <a:r>
              <a:rPr lang="en-US" sz="2000" dirty="0" err="1" smtClean="0">
                <a:solidFill>
                  <a:srgbClr val="005DA7"/>
                </a:solidFill>
                <a:latin typeface="Verdana" pitchFamily="34" charset="0"/>
              </a:rPr>
              <a:t>Opstellen</a:t>
            </a:r>
            <a:r>
              <a:rPr lang="en-US" sz="2000" dirty="0" smtClean="0">
                <a:solidFill>
                  <a:srgbClr val="005DA7"/>
                </a:solidFill>
                <a:latin typeface="Verdana" pitchFamily="34" charset="0"/>
              </a:rPr>
              <a:t> plan van </a:t>
            </a:r>
            <a:r>
              <a:rPr lang="en-US" sz="2000" dirty="0" err="1" smtClean="0">
                <a:solidFill>
                  <a:srgbClr val="005DA7"/>
                </a:solidFill>
                <a:latin typeface="Verdana" pitchFamily="34" charset="0"/>
              </a:rPr>
              <a:t>aanpak</a:t>
            </a:r>
            <a:r>
              <a:rPr lang="en-US" sz="20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rgbClr val="005DA7"/>
                </a:solidFill>
                <a:latin typeface="Verdana" pitchFamily="34" charset="0"/>
              </a:rPr>
              <a:t>voor</a:t>
            </a:r>
            <a:r>
              <a:rPr lang="en-US" sz="20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rgbClr val="005DA7"/>
                </a:solidFill>
                <a:latin typeface="Verdana" pitchFamily="34" charset="0"/>
              </a:rPr>
              <a:t>een</a:t>
            </a:r>
            <a:r>
              <a:rPr lang="en-US" sz="2000" dirty="0" smtClean="0">
                <a:solidFill>
                  <a:srgbClr val="005DA7"/>
                </a:solidFill>
                <a:latin typeface="Verdana" pitchFamily="34" charset="0"/>
              </a:rPr>
              <a:t> of </a:t>
            </a:r>
            <a:r>
              <a:rPr lang="en-US" sz="2000" dirty="0" err="1" smtClean="0">
                <a:solidFill>
                  <a:srgbClr val="005DA7"/>
                </a:solidFill>
                <a:latin typeface="Verdana" pitchFamily="34" charset="0"/>
              </a:rPr>
              <a:t>meer</a:t>
            </a:r>
            <a:r>
              <a:rPr lang="en-US" sz="20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rgbClr val="005DA7"/>
                </a:solidFill>
                <a:latin typeface="Verdana" pitchFamily="34" charset="0"/>
              </a:rPr>
              <a:t>verbeterpunten</a:t>
            </a:r>
            <a:r>
              <a:rPr lang="en-US" sz="2000" dirty="0" smtClean="0">
                <a:solidFill>
                  <a:srgbClr val="005DA7"/>
                </a:solidFill>
                <a:latin typeface="Verdana" pitchFamily="34" charset="0"/>
              </a:rPr>
              <a:t>;</a:t>
            </a:r>
          </a:p>
          <a:p>
            <a:pPr eaLnBrk="0" hangingPunct="0"/>
            <a:endParaRPr lang="en-US" sz="2000" dirty="0" smtClean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r>
              <a:rPr lang="en-US" sz="2000" dirty="0" smtClean="0">
                <a:solidFill>
                  <a:srgbClr val="005DA7"/>
                </a:solidFill>
                <a:latin typeface="Verdana" pitchFamily="34" charset="0"/>
              </a:rPr>
              <a:t>• </a:t>
            </a:r>
            <a:r>
              <a:rPr lang="en-US" sz="2000" dirty="0" err="1" smtClean="0">
                <a:solidFill>
                  <a:srgbClr val="005DA7"/>
                </a:solidFill>
                <a:latin typeface="Verdana" pitchFamily="34" charset="0"/>
              </a:rPr>
              <a:t>Monitoren</a:t>
            </a:r>
            <a:r>
              <a:rPr lang="en-US" sz="20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rgbClr val="005DA7"/>
                </a:solidFill>
                <a:latin typeface="Verdana" pitchFamily="34" charset="0"/>
              </a:rPr>
              <a:t>resultaten</a:t>
            </a:r>
            <a:r>
              <a:rPr lang="en-US" sz="2000" dirty="0" smtClean="0">
                <a:solidFill>
                  <a:srgbClr val="005DA7"/>
                </a:solidFill>
                <a:latin typeface="Verdana" pitchFamily="34" charset="0"/>
              </a:rPr>
              <a:t>;</a:t>
            </a:r>
          </a:p>
          <a:p>
            <a:pPr eaLnBrk="0" hangingPunct="0"/>
            <a:endParaRPr lang="en-US" sz="2000" dirty="0" smtClean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r>
              <a:rPr lang="en-US" sz="2000" dirty="0" smtClean="0">
                <a:solidFill>
                  <a:srgbClr val="005DA7"/>
                </a:solidFill>
                <a:latin typeface="Verdana" pitchFamily="34" charset="0"/>
              </a:rPr>
              <a:t>• </a:t>
            </a:r>
            <a:r>
              <a:rPr lang="en-US" sz="2000" dirty="0" err="1" smtClean="0">
                <a:solidFill>
                  <a:srgbClr val="005DA7"/>
                </a:solidFill>
                <a:latin typeface="Verdana" pitchFamily="34" charset="0"/>
              </a:rPr>
              <a:t>Tweede</a:t>
            </a:r>
            <a:r>
              <a:rPr lang="en-US" sz="20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rgbClr val="005DA7"/>
                </a:solidFill>
                <a:latin typeface="Verdana" pitchFamily="34" charset="0"/>
              </a:rPr>
              <a:t>inventarisatie</a:t>
            </a:r>
            <a:r>
              <a:rPr lang="en-US" sz="2000" dirty="0" smtClean="0">
                <a:solidFill>
                  <a:srgbClr val="005DA7"/>
                </a:solidFill>
                <a:latin typeface="Verdana" pitchFamily="34" charset="0"/>
              </a:rPr>
              <a:t>. </a:t>
            </a:r>
          </a:p>
          <a:p>
            <a:pPr eaLnBrk="0" hangingPunct="0"/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8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400" dirty="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609600" y="2205038"/>
            <a:ext cx="785083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Melkveehouder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krijgt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goed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inzicht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op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welke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punten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in de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bedrijfsvoering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er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risico’s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zitten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en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waarom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;</a:t>
            </a:r>
          </a:p>
          <a:p>
            <a:pPr eaLnBrk="0" hangingPunct="0"/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Melkveehouder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weet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waaraan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hij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/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zij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moet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werken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om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risico’s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te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beperken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,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afwijkingen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te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voorkomen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en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dus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de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bedrijfsresultaten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te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verbeteren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;</a:t>
            </a:r>
          </a:p>
          <a:p>
            <a:pPr eaLnBrk="0" hangingPunct="0">
              <a:buFont typeface="Arial" charset="0"/>
              <a:buChar char="•"/>
            </a:pPr>
            <a:endParaRPr lang="en-US" sz="2400" dirty="0" smtClean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Melkveehouder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bepaalt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zelf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met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welke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onderdelen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hij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/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zij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aan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de slag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gaat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;</a:t>
            </a:r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400" dirty="0">
              <a:latin typeface="Times" charset="0"/>
            </a:endParaRPr>
          </a:p>
          <a:p>
            <a:pPr eaLnBrk="0" hangingPunct="0">
              <a:buFontTx/>
              <a:buChar char="•"/>
            </a:pPr>
            <a:endParaRPr lang="en-US" sz="2400" dirty="0">
              <a:latin typeface="Times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3400" y="228600"/>
            <a:ext cx="52625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endParaRPr lang="en-US" sz="2800" b="1" dirty="0" smtClean="0">
              <a:solidFill>
                <a:srgbClr val="005DA7"/>
              </a:solidFill>
              <a:latin typeface="Verdana" pitchFamily="34" charset="0"/>
            </a:endParaRPr>
          </a:p>
          <a:p>
            <a:pPr algn="ctr" eaLnBrk="0" hangingPunct="0"/>
            <a:r>
              <a:rPr lang="en-US" sz="2800" b="1" dirty="0" err="1" smtClean="0">
                <a:solidFill>
                  <a:srgbClr val="005DA7"/>
                </a:solidFill>
                <a:latin typeface="Verdana" pitchFamily="34" charset="0"/>
              </a:rPr>
              <a:t>Ervaringen</a:t>
            </a:r>
            <a:r>
              <a:rPr lang="en-US" sz="2800" b="1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005DA7"/>
                </a:solidFill>
                <a:latin typeface="Verdana" pitchFamily="34" charset="0"/>
              </a:rPr>
              <a:t>uit</a:t>
            </a:r>
            <a:r>
              <a:rPr lang="en-US" sz="2800" b="1" dirty="0" smtClean="0">
                <a:solidFill>
                  <a:srgbClr val="005DA7"/>
                </a:solidFill>
                <a:latin typeface="Verdana" pitchFamily="34" charset="0"/>
              </a:rPr>
              <a:t> pilot (1)</a:t>
            </a:r>
            <a:endParaRPr lang="en-US" sz="2400" dirty="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609600" y="2205038"/>
            <a:ext cx="785083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en-US" sz="2200" dirty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Melkveehouder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kan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aan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derden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laten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zien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op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welk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niveau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hij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/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zij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risico’s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neemt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voor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de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produktie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van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melk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; </a:t>
            </a:r>
          </a:p>
          <a:p>
            <a:pPr eaLnBrk="0" hangingPunct="0"/>
            <a:endParaRPr lang="en-US" sz="2400" dirty="0" smtClean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Melkveehouder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krijgt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via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één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kanaal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alle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eisen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die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aan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bedrijfvoering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gesteld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worden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in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beeld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;</a:t>
            </a:r>
          </a:p>
          <a:p>
            <a:pPr eaLnBrk="0" hangingPunct="0">
              <a:buFont typeface="Arial" charset="0"/>
              <a:buChar char="•"/>
            </a:pPr>
            <a:endParaRPr lang="en-US" sz="2400" dirty="0" smtClean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Melkveehouder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weet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dat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de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eisen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in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overleg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met stakeholders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zijn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opgesteld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.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Een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overleg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waarin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wensen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en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praktische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mogelijkheden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goed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naast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elkaar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worden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gezet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400" dirty="0">
              <a:latin typeface="Times" charset="0"/>
            </a:endParaRPr>
          </a:p>
          <a:p>
            <a:pPr eaLnBrk="0" hangingPunct="0">
              <a:buFontTx/>
              <a:buChar char="•"/>
            </a:pPr>
            <a:endParaRPr lang="en-US" sz="2400" dirty="0">
              <a:latin typeface="Times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3400" y="228600"/>
            <a:ext cx="52625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endParaRPr lang="en-US" sz="2800" b="1" dirty="0" smtClean="0">
              <a:solidFill>
                <a:srgbClr val="005DA7"/>
              </a:solidFill>
              <a:latin typeface="Verdana" pitchFamily="34" charset="0"/>
            </a:endParaRPr>
          </a:p>
          <a:p>
            <a:pPr algn="ctr" eaLnBrk="0" hangingPunct="0"/>
            <a:r>
              <a:rPr lang="en-US" sz="2800" b="1" dirty="0" err="1" smtClean="0">
                <a:solidFill>
                  <a:srgbClr val="005DA7"/>
                </a:solidFill>
                <a:latin typeface="Verdana" pitchFamily="34" charset="0"/>
              </a:rPr>
              <a:t>Ervaringen</a:t>
            </a:r>
            <a:r>
              <a:rPr lang="en-US" sz="2800" b="1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005DA7"/>
                </a:solidFill>
                <a:latin typeface="Verdana" pitchFamily="34" charset="0"/>
              </a:rPr>
              <a:t>uit</a:t>
            </a:r>
            <a:r>
              <a:rPr lang="en-US" sz="2800" b="1" dirty="0" smtClean="0">
                <a:solidFill>
                  <a:srgbClr val="005DA7"/>
                </a:solidFill>
                <a:latin typeface="Verdana" pitchFamily="34" charset="0"/>
              </a:rPr>
              <a:t> pilot (2)</a:t>
            </a:r>
            <a:endParaRPr lang="en-US" sz="2400" dirty="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611188" y="2276475"/>
            <a:ext cx="79216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nl-NL" sz="2200" dirty="0" smtClean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nl-NL" sz="2200" dirty="0" smtClean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8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400" dirty="0">
              <a:latin typeface="Times" charset="0"/>
            </a:endParaRPr>
          </a:p>
        </p:txBody>
      </p:sp>
      <p:sp>
        <p:nvSpPr>
          <p:cNvPr id="3076" name="Rechthoek 8"/>
          <p:cNvSpPr>
            <a:spLocks noChangeArrowheads="1"/>
          </p:cNvSpPr>
          <p:nvPr/>
        </p:nvSpPr>
        <p:spPr bwMode="auto">
          <a:xfrm>
            <a:off x="323850" y="476672"/>
            <a:ext cx="54721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endParaRPr lang="en-US" sz="2800" dirty="0">
              <a:latin typeface="Times" charset="0"/>
            </a:endParaRPr>
          </a:p>
        </p:txBody>
      </p:sp>
      <p:pic>
        <p:nvPicPr>
          <p:cNvPr id="32770" name="Picture 2" descr="\\NETWERKSCHIJF\Volume_1\Afbeeldingen\Papa en Mama\fotos boerderij, land en boswal 2008\fotos ed 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9" y="1988840"/>
            <a:ext cx="7056784" cy="4319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611188" y="2276475"/>
            <a:ext cx="7921625" cy="775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NL" sz="2200" b="1" dirty="0" smtClean="0">
                <a:solidFill>
                  <a:srgbClr val="005DA7"/>
                </a:solidFill>
                <a:latin typeface="Verdana" pitchFamily="34" charset="0"/>
              </a:rPr>
              <a:t>Managementinstrument</a:t>
            </a:r>
            <a:endParaRPr lang="nl-NL" sz="2200" dirty="0" smtClean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nl-NL" sz="2000" dirty="0" smtClean="0">
                <a:solidFill>
                  <a:srgbClr val="005DA7"/>
                </a:solidFill>
                <a:latin typeface="Verdana" pitchFamily="34" charset="0"/>
              </a:rPr>
              <a:t> brengt verbeterpunten bedrijfsvoering integraal in beeld 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nl-NL" sz="2000" dirty="0" smtClean="0">
                <a:solidFill>
                  <a:srgbClr val="005DA7"/>
                </a:solidFill>
                <a:latin typeface="Verdana" pitchFamily="34" charset="0"/>
              </a:rPr>
              <a:t> nodigt uit tot keuzes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nl-NL" sz="2000" dirty="0" smtClean="0">
                <a:solidFill>
                  <a:srgbClr val="005DA7"/>
                </a:solidFill>
                <a:latin typeface="Verdana" pitchFamily="34" charset="0"/>
              </a:rPr>
              <a:t> directe advisering voor de juiste aanpak en uitvoering </a:t>
            </a:r>
          </a:p>
          <a:p>
            <a:pPr eaLnBrk="0" hangingPunct="0"/>
            <a:endParaRPr lang="nl-NL" sz="2200" dirty="0" smtClean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r>
              <a:rPr lang="nl-NL" sz="2200" b="1" dirty="0" smtClean="0">
                <a:solidFill>
                  <a:srgbClr val="005DA7"/>
                </a:solidFill>
                <a:latin typeface="Verdana" pitchFamily="34" charset="0"/>
              </a:rPr>
              <a:t>Transparant</a:t>
            </a:r>
            <a:endParaRPr lang="nl-NL" sz="2200" dirty="0" smtClean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nl-NL" sz="22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nl-NL" sz="2000" dirty="0" smtClean="0">
                <a:solidFill>
                  <a:srgbClr val="005DA7"/>
                </a:solidFill>
                <a:latin typeface="Verdana" pitchFamily="34" charset="0"/>
              </a:rPr>
              <a:t>Toont waarin bedrijf voldoet aan maatschappelijke eisen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nl-NL" sz="2000" dirty="0" smtClean="0">
                <a:solidFill>
                  <a:srgbClr val="005DA7"/>
                </a:solidFill>
                <a:latin typeface="Verdana" pitchFamily="34" charset="0"/>
              </a:rPr>
              <a:t> Kwaliteitsborgingsysteem voor zuivelverwerkers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nl-NL" sz="20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nl-NL" sz="2000" dirty="0" err="1" smtClean="0">
                <a:solidFill>
                  <a:srgbClr val="005DA7"/>
                </a:solidFill>
                <a:latin typeface="Verdana" pitchFamily="34" charset="0"/>
              </a:rPr>
              <a:t>MVO-analyse</a:t>
            </a:r>
            <a:r>
              <a:rPr lang="nl-NL" sz="20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nl-NL" sz="2000" dirty="0" err="1" smtClean="0">
                <a:solidFill>
                  <a:srgbClr val="005DA7"/>
                </a:solidFill>
                <a:latin typeface="Verdana" pitchFamily="34" charset="0"/>
              </a:rPr>
              <a:t>stakeholders</a:t>
            </a:r>
            <a:r>
              <a:rPr lang="nl-NL" sz="2000" dirty="0" smtClean="0">
                <a:solidFill>
                  <a:srgbClr val="005DA7"/>
                </a:solidFill>
                <a:latin typeface="Verdana" pitchFamily="34" charset="0"/>
              </a:rPr>
              <a:t> (banken)</a:t>
            </a:r>
          </a:p>
          <a:p>
            <a:pPr eaLnBrk="0" hangingPunct="0"/>
            <a:endParaRPr lang="nl-NL" sz="2200" dirty="0" smtClean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r>
              <a:rPr lang="nl-NL" sz="2200" dirty="0" err="1" smtClean="0">
                <a:solidFill>
                  <a:srgbClr val="005DA7"/>
                </a:solidFill>
                <a:latin typeface="Verdana" pitchFamily="34" charset="0"/>
              </a:rPr>
              <a:t>S</a:t>
            </a:r>
            <a:r>
              <a:rPr lang="nl-NL" sz="2200" b="1" dirty="0" err="1" smtClean="0">
                <a:solidFill>
                  <a:srgbClr val="005DA7"/>
                </a:solidFill>
                <a:latin typeface="Verdana" pitchFamily="34" charset="0"/>
              </a:rPr>
              <a:t>takeholders</a:t>
            </a:r>
            <a:r>
              <a:rPr lang="nl-NL" sz="22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nl-NL" sz="2200" dirty="0" smtClean="0">
                <a:solidFill>
                  <a:srgbClr val="005DA7"/>
                </a:solidFill>
                <a:latin typeface="Verdana" pitchFamily="34" charset="0"/>
              </a:rPr>
              <a:t> landelijk uniforme definities</a:t>
            </a:r>
            <a:endParaRPr lang="en-US" sz="22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8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400" dirty="0">
              <a:latin typeface="Times" charset="0"/>
            </a:endParaRPr>
          </a:p>
        </p:txBody>
      </p:sp>
      <p:sp>
        <p:nvSpPr>
          <p:cNvPr id="3076" name="Rechthoek 8"/>
          <p:cNvSpPr>
            <a:spLocks noChangeArrowheads="1"/>
          </p:cNvSpPr>
          <p:nvPr/>
        </p:nvSpPr>
        <p:spPr bwMode="auto">
          <a:xfrm>
            <a:off x="323850" y="476672"/>
            <a:ext cx="54721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err="1" smtClean="0">
                <a:solidFill>
                  <a:srgbClr val="005DA7"/>
                </a:solidFill>
                <a:latin typeface="Verdana" pitchFamily="34" charset="0"/>
              </a:rPr>
              <a:t>Meerwaarde</a:t>
            </a:r>
            <a:endParaRPr lang="en-US" sz="2800" b="1" dirty="0" smtClean="0">
              <a:solidFill>
                <a:srgbClr val="005DA7"/>
              </a:solidFill>
              <a:latin typeface="Verdana" pitchFamily="34" charset="0"/>
            </a:endParaRPr>
          </a:p>
          <a:p>
            <a:pPr algn="ctr" eaLnBrk="0" hangingPunct="0"/>
            <a:r>
              <a:rPr lang="en-US" sz="2800" b="1" dirty="0" smtClean="0">
                <a:solidFill>
                  <a:srgbClr val="005DA7"/>
                </a:solidFill>
                <a:latin typeface="Verdana" pitchFamily="34" charset="0"/>
              </a:rPr>
              <a:t>MilQ2 </a:t>
            </a:r>
            <a:endParaRPr lang="en-US" sz="2800" dirty="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533400" y="228600"/>
            <a:ext cx="52625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endParaRPr lang="en-US" sz="2800" b="1" dirty="0" smtClean="0">
              <a:solidFill>
                <a:srgbClr val="005DA7"/>
              </a:solidFill>
              <a:latin typeface="Verdana" pitchFamily="34" charset="0"/>
            </a:endParaRPr>
          </a:p>
          <a:p>
            <a:pPr algn="ctr" eaLnBrk="0" hangingPunct="0"/>
            <a:r>
              <a:rPr lang="en-US" sz="2800" b="1" dirty="0" err="1" smtClean="0">
                <a:solidFill>
                  <a:srgbClr val="005DA7"/>
                </a:solidFill>
                <a:latin typeface="Verdana" pitchFamily="34" charset="0"/>
              </a:rPr>
              <a:t>Conclusies</a:t>
            </a:r>
            <a:endParaRPr lang="en-US" sz="2400" dirty="0">
              <a:latin typeface="Times" charset="0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609600" y="1988840"/>
            <a:ext cx="813886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•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Geeft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integraal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beeld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van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gehele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bedrijf</a:t>
            </a:r>
            <a:endParaRPr lang="en-US" sz="2400" dirty="0" smtClean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  <a:sym typeface="Wingdings" pitchFamily="2" charset="2"/>
              </a:rPr>
              <a:t>Maakt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  <a:sym typeface="Wingdings" pitchFamily="2" charset="2"/>
              </a:rPr>
              <a:t>bedrijfsprocessen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  <a:sym typeface="Wingdings" pitchFamily="2" charset="2"/>
              </a:rPr>
              <a:t>transparant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  <a:sym typeface="Wingdings" pitchFamily="2" charset="2"/>
              </a:rPr>
              <a:t> en pro-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  <a:sym typeface="Wingdings" pitchFamily="2" charset="2"/>
              </a:rPr>
              <a:t>spectief</a:t>
            </a:r>
            <a:endParaRPr lang="en-US" sz="2400" dirty="0" smtClean="0">
              <a:solidFill>
                <a:srgbClr val="005DA7"/>
              </a:solidFill>
              <a:latin typeface="Verdana" pitchFamily="34" charset="0"/>
              <a:sym typeface="Wingdings" pitchFamily="2" charset="2"/>
            </a:endParaRPr>
          </a:p>
          <a:p>
            <a:pPr eaLnBrk="0" hangingPunct="0">
              <a:buFontTx/>
              <a:buChar char="•"/>
            </a:pPr>
            <a:endParaRPr lang="en-US" sz="2400" dirty="0">
              <a:solidFill>
                <a:srgbClr val="005DA7"/>
              </a:solidFill>
              <a:latin typeface="Verdana" pitchFamily="34" charset="0"/>
              <a:sym typeface="Wingdings" pitchFamily="2" charset="2"/>
            </a:endParaRPr>
          </a:p>
          <a:p>
            <a:pPr eaLnBrk="0" hangingPunct="0">
              <a:buFontTx/>
              <a:buChar char="•"/>
            </a:pPr>
            <a:r>
              <a:rPr lang="en-US" sz="2400" dirty="0">
                <a:solidFill>
                  <a:srgbClr val="005DA7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  <a:sym typeface="Wingdings" pitchFamily="2" charset="2"/>
              </a:rPr>
              <a:t>Geeft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  <a:sym typeface="Wingdings" pitchFamily="2" charset="2"/>
              </a:rPr>
              <a:t>mogelijkheid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  <a:sym typeface="Wingdings" pitchFamily="2" charset="2"/>
              </a:rPr>
              <a:t> tot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  <a:sym typeface="Wingdings" pitchFamily="2" charset="2"/>
              </a:rPr>
              <a:t>stapsgewijs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  <a:sym typeface="Wingdings" pitchFamily="2" charset="2"/>
              </a:rPr>
              <a:t>verbeteren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  <a:sym typeface="Wingdings" pitchFamily="2" charset="2"/>
              </a:rPr>
              <a:t>!</a:t>
            </a:r>
          </a:p>
          <a:p>
            <a:pPr eaLnBrk="0" hangingPunct="0"/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•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Duurzaamheid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in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samenspraak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met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omgeving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  <a:sym typeface="Wingdings" pitchFamily="2" charset="2"/>
              </a:rPr>
              <a:t> </a:t>
            </a:r>
          </a:p>
          <a:p>
            <a:pPr eaLnBrk="0" hangingPunct="0"/>
            <a:endParaRPr lang="en-US" sz="2400" dirty="0" smtClean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•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Regelgeving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: MilQ2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geeft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rust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bij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de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veehouder</a:t>
            </a:r>
            <a:endParaRPr lang="en-US" sz="2400" dirty="0" smtClean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400" dirty="0">
              <a:latin typeface="Times" charset="0"/>
            </a:endParaRPr>
          </a:p>
          <a:p>
            <a:pPr eaLnBrk="0" hangingPunct="0"/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•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Onafhankelijk</a:t>
            </a:r>
            <a:endParaRPr lang="en-US" sz="2400" dirty="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3400" y="228600"/>
            <a:ext cx="52625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endParaRPr lang="en-US" sz="2800" b="1" dirty="0" smtClean="0">
              <a:solidFill>
                <a:srgbClr val="005DA7"/>
              </a:solidFill>
              <a:latin typeface="Verdana" pitchFamily="34" charset="0"/>
            </a:endParaRPr>
          </a:p>
          <a:p>
            <a:pPr algn="ctr" eaLnBrk="0" hangingPunct="0"/>
            <a:r>
              <a:rPr lang="en-US" sz="2800" b="1" dirty="0" err="1" smtClean="0">
                <a:solidFill>
                  <a:srgbClr val="005DA7"/>
                </a:solidFill>
                <a:latin typeface="Verdana" pitchFamily="34" charset="0"/>
              </a:rPr>
              <a:t>Bedrijfsfilosofie</a:t>
            </a:r>
            <a:endParaRPr lang="en-US" sz="2400" dirty="0">
              <a:latin typeface="Times" charset="0"/>
            </a:endParaRPr>
          </a:p>
        </p:txBody>
      </p:sp>
      <p:pic>
        <p:nvPicPr>
          <p:cNvPr id="5" name="Picture 2" descr="Z:\Afbeeldingen\Papa en Mama\bedrijf\cartoon stal\Boer en ko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16832"/>
            <a:ext cx="784887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al 9"/>
          <p:cNvSpPr/>
          <p:nvPr/>
        </p:nvSpPr>
        <p:spPr>
          <a:xfrm>
            <a:off x="5651500" y="1268759"/>
            <a:ext cx="1872828" cy="9140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dirty="0">
                <a:solidFill>
                  <a:srgbClr val="0070C0"/>
                </a:solidFill>
              </a:rPr>
              <a:t>Liberalisering wereld handel</a:t>
            </a:r>
          </a:p>
        </p:txBody>
      </p:sp>
      <p:sp>
        <p:nvSpPr>
          <p:cNvPr id="11" name="Ovaal 10"/>
          <p:cNvSpPr/>
          <p:nvPr/>
        </p:nvSpPr>
        <p:spPr>
          <a:xfrm>
            <a:off x="3635896" y="692696"/>
            <a:ext cx="230346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dirty="0">
                <a:solidFill>
                  <a:srgbClr val="0070C0"/>
                </a:solidFill>
              </a:rPr>
              <a:t>Aanpassen GLB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dirty="0">
                <a:solidFill>
                  <a:srgbClr val="0070C0"/>
                </a:solidFill>
              </a:rPr>
              <a:t>Maatschappelijke diensten</a:t>
            </a:r>
          </a:p>
        </p:txBody>
      </p:sp>
      <p:sp>
        <p:nvSpPr>
          <p:cNvPr id="12" name="Ovaal 11"/>
          <p:cNvSpPr/>
          <p:nvPr/>
        </p:nvSpPr>
        <p:spPr>
          <a:xfrm>
            <a:off x="1907704" y="1124744"/>
            <a:ext cx="172819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dirty="0" smtClean="0">
                <a:solidFill>
                  <a:srgbClr val="0070C0"/>
                </a:solidFill>
              </a:rPr>
              <a:t>Natuur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dirty="0" smtClean="0">
                <a:solidFill>
                  <a:srgbClr val="0070C0"/>
                </a:solidFill>
              </a:rPr>
              <a:t>ontwikkeling</a:t>
            </a:r>
            <a:endParaRPr lang="nl-NL" sz="1400" dirty="0">
              <a:solidFill>
                <a:srgbClr val="0070C0"/>
              </a:solidFill>
            </a:endParaRPr>
          </a:p>
        </p:txBody>
      </p:sp>
      <p:sp>
        <p:nvSpPr>
          <p:cNvPr id="13" name="Ovaal 12"/>
          <p:cNvSpPr/>
          <p:nvPr/>
        </p:nvSpPr>
        <p:spPr>
          <a:xfrm>
            <a:off x="611560" y="3140968"/>
            <a:ext cx="2160042" cy="1079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dirty="0">
                <a:solidFill>
                  <a:srgbClr val="0070C0"/>
                </a:solidFill>
              </a:rPr>
              <a:t>Reductie Overige Broeikasgassen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400" dirty="0"/>
          </a:p>
        </p:txBody>
      </p:sp>
      <p:sp>
        <p:nvSpPr>
          <p:cNvPr id="14" name="Ovaal 13"/>
          <p:cNvSpPr/>
          <p:nvPr/>
        </p:nvSpPr>
        <p:spPr>
          <a:xfrm>
            <a:off x="2268538" y="4941888"/>
            <a:ext cx="2232025" cy="1366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dirty="0">
                <a:solidFill>
                  <a:srgbClr val="0070C0"/>
                </a:solidFill>
              </a:rPr>
              <a:t>Verbetering dierwelzijn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dirty="0">
                <a:solidFill>
                  <a:srgbClr val="0070C0"/>
                </a:solidFill>
              </a:rPr>
              <a:t>o.a. reductie antibioticagebruik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400" dirty="0"/>
          </a:p>
        </p:txBody>
      </p:sp>
      <p:sp>
        <p:nvSpPr>
          <p:cNvPr id="15" name="Ovaal 14"/>
          <p:cNvSpPr/>
          <p:nvPr/>
        </p:nvSpPr>
        <p:spPr>
          <a:xfrm>
            <a:off x="755576" y="4293096"/>
            <a:ext cx="192246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dirty="0">
                <a:solidFill>
                  <a:srgbClr val="0070C0"/>
                </a:solidFill>
              </a:rPr>
              <a:t>Afschaffen melkquotering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400" dirty="0"/>
          </a:p>
        </p:txBody>
      </p:sp>
      <p:sp>
        <p:nvSpPr>
          <p:cNvPr id="16" name="Ovaal 15"/>
          <p:cNvSpPr/>
          <p:nvPr/>
        </p:nvSpPr>
        <p:spPr>
          <a:xfrm>
            <a:off x="6156325" y="3716338"/>
            <a:ext cx="2447925" cy="144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dirty="0" err="1">
                <a:solidFill>
                  <a:srgbClr val="0070C0"/>
                </a:solidFill>
              </a:rPr>
              <a:t>Agro</a:t>
            </a:r>
            <a:r>
              <a:rPr lang="nl-NL" sz="1400" dirty="0">
                <a:solidFill>
                  <a:srgbClr val="0070C0"/>
                </a:solidFill>
              </a:rPr>
              <a:t> Convenant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dirty="0" err="1">
                <a:solidFill>
                  <a:srgbClr val="0070C0"/>
                </a:solidFill>
              </a:rPr>
              <a:t>E-besparing</a:t>
            </a:r>
            <a:endParaRPr lang="nl-NL" sz="14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dirty="0">
                <a:solidFill>
                  <a:srgbClr val="0070C0"/>
                </a:solidFill>
              </a:rPr>
              <a:t>Duurzame Energie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dirty="0">
                <a:solidFill>
                  <a:srgbClr val="0070C0"/>
                </a:solidFill>
              </a:rPr>
              <a:t>Mestscheiding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400" dirty="0"/>
          </a:p>
        </p:txBody>
      </p:sp>
      <p:sp>
        <p:nvSpPr>
          <p:cNvPr id="17" name="Ovaal 16"/>
          <p:cNvSpPr/>
          <p:nvPr/>
        </p:nvSpPr>
        <p:spPr>
          <a:xfrm>
            <a:off x="4860032" y="4941168"/>
            <a:ext cx="105841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dirty="0">
                <a:solidFill>
                  <a:srgbClr val="0070C0"/>
                </a:solidFill>
              </a:rPr>
              <a:t>overig</a:t>
            </a:r>
          </a:p>
        </p:txBody>
      </p:sp>
      <p:sp>
        <p:nvSpPr>
          <p:cNvPr id="18" name="Ovaal 17"/>
          <p:cNvSpPr/>
          <p:nvPr/>
        </p:nvSpPr>
        <p:spPr>
          <a:xfrm>
            <a:off x="6516216" y="2348880"/>
            <a:ext cx="194421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dirty="0">
                <a:solidFill>
                  <a:srgbClr val="0070C0"/>
                </a:solidFill>
              </a:rPr>
              <a:t>Mestbeleid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dirty="0">
                <a:solidFill>
                  <a:srgbClr val="0070C0"/>
                </a:solidFill>
              </a:rPr>
              <a:t>aanscherping normen</a:t>
            </a:r>
          </a:p>
        </p:txBody>
      </p:sp>
      <p:sp>
        <p:nvSpPr>
          <p:cNvPr id="19" name="Afgeronde rechthoek 18"/>
          <p:cNvSpPr/>
          <p:nvPr/>
        </p:nvSpPr>
        <p:spPr>
          <a:xfrm>
            <a:off x="3348038" y="2924175"/>
            <a:ext cx="2232025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solidFill>
                  <a:srgbClr val="0070C0"/>
                </a:solidFill>
              </a:rPr>
              <a:t>melkveebedrijf</a:t>
            </a:r>
            <a:endParaRPr lang="nl-NL" dirty="0">
              <a:solidFill>
                <a:srgbClr val="0070C0"/>
              </a:solidFill>
            </a:endParaRPr>
          </a:p>
        </p:txBody>
      </p:sp>
      <p:cxnSp>
        <p:nvCxnSpPr>
          <p:cNvPr id="21" name="Rechte verbindingslijn met pijl 20"/>
          <p:cNvCxnSpPr/>
          <p:nvPr/>
        </p:nvCxnSpPr>
        <p:spPr>
          <a:xfrm>
            <a:off x="3131842" y="1988842"/>
            <a:ext cx="647996" cy="9353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>
            <a:endCxn id="19" idx="0"/>
          </p:cNvCxnSpPr>
          <p:nvPr/>
        </p:nvCxnSpPr>
        <p:spPr>
          <a:xfrm flipH="1">
            <a:off x="4464051" y="1628800"/>
            <a:ext cx="35941" cy="1295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Rechte verbindingslijn met pijl 28"/>
          <p:cNvCxnSpPr>
            <a:stCxn id="10" idx="3"/>
          </p:cNvCxnSpPr>
          <p:nvPr/>
        </p:nvCxnSpPr>
        <p:spPr>
          <a:xfrm flipH="1">
            <a:off x="5148264" y="2048952"/>
            <a:ext cx="777506" cy="875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 rot="10800000" flipV="1">
            <a:off x="5580063" y="2924175"/>
            <a:ext cx="1008062" cy="144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 rot="10800000">
            <a:off x="5580063" y="3789363"/>
            <a:ext cx="647700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Rechte verbindingslijn met pijl 42"/>
          <p:cNvCxnSpPr/>
          <p:nvPr/>
        </p:nvCxnSpPr>
        <p:spPr>
          <a:xfrm rot="16200000" flipV="1">
            <a:off x="4572000" y="4221163"/>
            <a:ext cx="1081088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Rechte verbindingslijn met pijl 45"/>
          <p:cNvCxnSpPr/>
          <p:nvPr/>
        </p:nvCxnSpPr>
        <p:spPr>
          <a:xfrm rot="5400000" flipH="1" flipV="1">
            <a:off x="3275013" y="4149725"/>
            <a:ext cx="1081088" cy="503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>
            <a:stCxn id="15" idx="7"/>
          </p:cNvCxnSpPr>
          <p:nvPr/>
        </p:nvCxnSpPr>
        <p:spPr>
          <a:xfrm flipV="1">
            <a:off x="2396501" y="3789363"/>
            <a:ext cx="951537" cy="637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Rechte verbindingslijn met pijl 50"/>
          <p:cNvCxnSpPr>
            <a:stCxn id="13" idx="6"/>
            <a:endCxn id="19" idx="1"/>
          </p:cNvCxnSpPr>
          <p:nvPr/>
        </p:nvCxnSpPr>
        <p:spPr>
          <a:xfrm flipV="1">
            <a:off x="2771602" y="3381375"/>
            <a:ext cx="576436" cy="2995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al 21"/>
          <p:cNvSpPr/>
          <p:nvPr/>
        </p:nvSpPr>
        <p:spPr>
          <a:xfrm>
            <a:off x="6084888" y="5300663"/>
            <a:ext cx="19431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dirty="0">
                <a:solidFill>
                  <a:srgbClr val="0070C0"/>
                </a:solidFill>
              </a:rPr>
              <a:t>Veranderingen fiscale wetgeving</a:t>
            </a:r>
          </a:p>
        </p:txBody>
      </p:sp>
      <p:cxnSp>
        <p:nvCxnSpPr>
          <p:cNvPr id="28" name="Rechte verbindingslijn met pijl 27"/>
          <p:cNvCxnSpPr>
            <a:stCxn id="22" idx="1"/>
          </p:cNvCxnSpPr>
          <p:nvPr/>
        </p:nvCxnSpPr>
        <p:spPr>
          <a:xfrm rot="16200000" flipV="1">
            <a:off x="5151438" y="4217987"/>
            <a:ext cx="1574800" cy="860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al 22"/>
          <p:cNvSpPr/>
          <p:nvPr/>
        </p:nvSpPr>
        <p:spPr>
          <a:xfrm>
            <a:off x="179512" y="1844824"/>
            <a:ext cx="2233613" cy="1130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400" dirty="0">
                <a:solidFill>
                  <a:srgbClr val="0070C0"/>
                </a:solidFill>
              </a:rPr>
              <a:t>Bestrijding</a:t>
            </a:r>
            <a:r>
              <a:rPr lang="nl-NL" dirty="0"/>
              <a:t> </a:t>
            </a:r>
            <a:r>
              <a:rPr lang="nl-NL" sz="1400" dirty="0">
                <a:solidFill>
                  <a:srgbClr val="0070C0"/>
                </a:solidFill>
              </a:rPr>
              <a:t>dierziekten</a:t>
            </a:r>
            <a:r>
              <a:rPr lang="nl-NL" sz="1400" dirty="0"/>
              <a:t> </a:t>
            </a:r>
            <a:r>
              <a:rPr lang="nl-NL" sz="1400" dirty="0">
                <a:solidFill>
                  <a:srgbClr val="0070C0"/>
                </a:solidFill>
              </a:rPr>
              <a:t>(o.a. salmonella, para tbc)</a:t>
            </a:r>
          </a:p>
        </p:txBody>
      </p:sp>
      <p:cxnSp>
        <p:nvCxnSpPr>
          <p:cNvPr id="27" name="Rechte verbindingslijn met pijl 26"/>
          <p:cNvCxnSpPr/>
          <p:nvPr/>
        </p:nvCxnSpPr>
        <p:spPr>
          <a:xfrm>
            <a:off x="2339752" y="2564904"/>
            <a:ext cx="100811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hthoek 25"/>
          <p:cNvSpPr/>
          <p:nvPr/>
        </p:nvSpPr>
        <p:spPr>
          <a:xfrm>
            <a:off x="179512" y="332656"/>
            <a:ext cx="33843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chemeClr val="tx1"/>
                </a:solidFill>
              </a:rPr>
              <a:t>Wat komt er op ons af</a:t>
            </a:r>
            <a:endParaRPr lang="nl-NL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611188" y="2276475"/>
            <a:ext cx="7921625" cy="757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NL" sz="2200" dirty="0" smtClean="0">
                <a:solidFill>
                  <a:srgbClr val="005DA7"/>
                </a:solidFill>
                <a:latin typeface="Verdana" pitchFamily="34" charset="0"/>
              </a:rPr>
              <a:t>Ontwikkelen van een werkbaar </a:t>
            </a:r>
            <a:r>
              <a:rPr lang="nl-NL" sz="2200" b="1" dirty="0" smtClean="0">
                <a:solidFill>
                  <a:srgbClr val="005DA7"/>
                </a:solidFill>
                <a:latin typeface="Verdana" pitchFamily="34" charset="0"/>
              </a:rPr>
              <a:t>managementinstrument</a:t>
            </a:r>
            <a:r>
              <a:rPr lang="nl-NL" sz="2200" dirty="0" smtClean="0">
                <a:solidFill>
                  <a:srgbClr val="005DA7"/>
                </a:solidFill>
                <a:latin typeface="Verdana" pitchFamily="34" charset="0"/>
              </a:rPr>
              <a:t> waarmee een melkveehouder de bedrijfsvoering kan verbeteren. </a:t>
            </a:r>
          </a:p>
          <a:p>
            <a:pPr eaLnBrk="0" hangingPunct="0"/>
            <a:endParaRPr lang="nl-NL" sz="2200" dirty="0" smtClean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r>
              <a:rPr lang="nl-NL" sz="2200" b="1" dirty="0" smtClean="0">
                <a:solidFill>
                  <a:srgbClr val="005DA7"/>
                </a:solidFill>
                <a:latin typeface="Verdana" pitchFamily="34" charset="0"/>
              </a:rPr>
              <a:t>Transparant</a:t>
            </a:r>
            <a:r>
              <a:rPr lang="nl-NL" sz="22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nl-NL" sz="2200" dirty="0">
                <a:solidFill>
                  <a:srgbClr val="005DA7"/>
                </a:solidFill>
                <a:latin typeface="Verdana" pitchFamily="34" charset="0"/>
              </a:rPr>
              <a:t>maken van de bedrijfsvoering. </a:t>
            </a:r>
            <a:r>
              <a:rPr lang="nl-NL" sz="2200" dirty="0" smtClean="0">
                <a:solidFill>
                  <a:srgbClr val="005DA7"/>
                </a:solidFill>
                <a:latin typeface="Verdana" pitchFamily="34" charset="0"/>
              </a:rPr>
              <a:t>Inzicht geven in </a:t>
            </a:r>
            <a:r>
              <a:rPr lang="nl-NL" sz="2200" dirty="0">
                <a:solidFill>
                  <a:srgbClr val="005DA7"/>
                </a:solidFill>
                <a:latin typeface="Verdana" pitchFamily="34" charset="0"/>
              </a:rPr>
              <a:t>waar de </a:t>
            </a:r>
            <a:r>
              <a:rPr lang="nl-NL" sz="2200" dirty="0" smtClean="0">
                <a:solidFill>
                  <a:srgbClr val="005DA7"/>
                </a:solidFill>
                <a:latin typeface="Verdana" pitchFamily="34" charset="0"/>
              </a:rPr>
              <a:t>melkveehouder </a:t>
            </a:r>
            <a:r>
              <a:rPr lang="nl-NL" sz="2200" dirty="0">
                <a:solidFill>
                  <a:srgbClr val="005DA7"/>
                </a:solidFill>
                <a:latin typeface="Verdana" pitchFamily="34" charset="0"/>
              </a:rPr>
              <a:t>voor staat en op </a:t>
            </a:r>
            <a:r>
              <a:rPr lang="nl-NL" sz="2200" dirty="0" smtClean="0">
                <a:solidFill>
                  <a:srgbClr val="005DA7"/>
                </a:solidFill>
                <a:latin typeface="Verdana" pitchFamily="34" charset="0"/>
              </a:rPr>
              <a:t>welke manier en met welke kwaliteit op het bedrijf geproduceerd wordt. </a:t>
            </a:r>
          </a:p>
          <a:p>
            <a:pPr eaLnBrk="0" hangingPunct="0"/>
            <a:endParaRPr lang="nl-NL" sz="2200" dirty="0" smtClean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r>
              <a:rPr lang="nl-NL" sz="2200" dirty="0" smtClean="0">
                <a:solidFill>
                  <a:srgbClr val="005DA7"/>
                </a:solidFill>
                <a:latin typeface="Verdana" pitchFamily="34" charset="0"/>
              </a:rPr>
              <a:t>In overleg met de </a:t>
            </a:r>
            <a:r>
              <a:rPr lang="nl-NL" sz="2200" b="1" dirty="0" err="1" smtClean="0">
                <a:solidFill>
                  <a:srgbClr val="005DA7"/>
                </a:solidFill>
                <a:latin typeface="Verdana" pitchFamily="34" charset="0"/>
              </a:rPr>
              <a:t>stakeholders</a:t>
            </a:r>
            <a:r>
              <a:rPr lang="nl-NL" sz="2200" dirty="0" smtClean="0">
                <a:solidFill>
                  <a:srgbClr val="005DA7"/>
                </a:solidFill>
                <a:latin typeface="Verdana" pitchFamily="34" charset="0"/>
              </a:rPr>
              <a:t> de randvoorwaarden voor de melkveehouderij vaststellen. </a:t>
            </a:r>
            <a:endParaRPr lang="en-US" sz="22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8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400" dirty="0">
              <a:latin typeface="Times" charset="0"/>
            </a:endParaRPr>
          </a:p>
        </p:txBody>
      </p:sp>
      <p:sp>
        <p:nvSpPr>
          <p:cNvPr id="3076" name="Rechthoek 8"/>
          <p:cNvSpPr>
            <a:spLocks noChangeArrowheads="1"/>
          </p:cNvSpPr>
          <p:nvPr/>
        </p:nvSpPr>
        <p:spPr bwMode="auto">
          <a:xfrm>
            <a:off x="323850" y="476672"/>
            <a:ext cx="54721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err="1" smtClean="0">
                <a:solidFill>
                  <a:srgbClr val="005DA7"/>
                </a:solidFill>
                <a:latin typeface="Verdana" pitchFamily="34" charset="0"/>
              </a:rPr>
              <a:t>Doelstellingen</a:t>
            </a:r>
            <a:endParaRPr lang="en-US" sz="2800" b="1" dirty="0" smtClean="0">
              <a:solidFill>
                <a:srgbClr val="005DA7"/>
              </a:solidFill>
              <a:latin typeface="Verdana" pitchFamily="34" charset="0"/>
            </a:endParaRPr>
          </a:p>
          <a:p>
            <a:pPr algn="ctr" eaLnBrk="0" hangingPunct="0"/>
            <a:r>
              <a:rPr lang="en-US" sz="2800" b="1" dirty="0" smtClean="0">
                <a:solidFill>
                  <a:srgbClr val="005DA7"/>
                </a:solidFill>
                <a:latin typeface="Verdana" pitchFamily="34" charset="0"/>
              </a:rPr>
              <a:t>MilQ2 </a:t>
            </a:r>
            <a:endParaRPr lang="en-US" sz="2800" dirty="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52625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endParaRPr lang="en-US" sz="2800" b="1" dirty="0" smtClean="0">
              <a:solidFill>
                <a:srgbClr val="005DA7"/>
              </a:solidFill>
              <a:latin typeface="Verdana" pitchFamily="34" charset="0"/>
            </a:endParaRPr>
          </a:p>
          <a:p>
            <a:pPr algn="ctr" eaLnBrk="0" hangingPunct="0"/>
            <a:r>
              <a:rPr lang="en-US" sz="2800" b="1" dirty="0" err="1" smtClean="0">
                <a:solidFill>
                  <a:srgbClr val="005DA7"/>
                </a:solidFill>
                <a:latin typeface="Verdana" pitchFamily="34" charset="0"/>
              </a:rPr>
              <a:t>Opbouw</a:t>
            </a:r>
            <a:r>
              <a:rPr lang="en-US" sz="2800" b="1" dirty="0" smtClean="0">
                <a:solidFill>
                  <a:srgbClr val="005DA7"/>
                </a:solidFill>
                <a:latin typeface="Verdana" pitchFamily="34" charset="0"/>
              </a:rPr>
              <a:t> model</a:t>
            </a:r>
            <a:endParaRPr lang="en-US" sz="2400" dirty="0">
              <a:latin typeface="Times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2590800"/>
            <a:ext cx="8458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Gebaseerd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op</a:t>
            </a:r>
            <a:r>
              <a:rPr lang="en-US" sz="28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800" dirty="0">
                <a:solidFill>
                  <a:srgbClr val="005DA7"/>
                </a:solidFill>
                <a:latin typeface="Verdana" pitchFamily="34" charset="0"/>
              </a:rPr>
              <a:t>het INK- model:</a:t>
            </a:r>
          </a:p>
          <a:p>
            <a:pPr eaLnBrk="0" hangingPunct="0"/>
            <a:endParaRPr lang="en-US" sz="28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r>
              <a:rPr lang="en-US" sz="2800" dirty="0">
                <a:solidFill>
                  <a:srgbClr val="005DA7"/>
                </a:solidFill>
                <a:latin typeface="Verdana" pitchFamily="34" charset="0"/>
              </a:rPr>
              <a:t>9 </a:t>
            </a:r>
            <a:r>
              <a:rPr lang="en-US" sz="2800" dirty="0" err="1">
                <a:solidFill>
                  <a:srgbClr val="005DA7"/>
                </a:solidFill>
                <a:latin typeface="Verdana" pitchFamily="34" charset="0"/>
              </a:rPr>
              <a:t>velden</a:t>
            </a:r>
            <a:r>
              <a:rPr lang="en-US" sz="2800" dirty="0">
                <a:solidFill>
                  <a:srgbClr val="005DA7"/>
                </a:solidFill>
                <a:latin typeface="Verdana" pitchFamily="34" charset="0"/>
              </a:rPr>
              <a:t>: 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2800" dirty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4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prestatie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velden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met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kritische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succesfactoren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(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voor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stakeholders);</a:t>
            </a:r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5 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management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velden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met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prestatie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indicatoren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(</a:t>
            </a:r>
            <a:r>
              <a:rPr lang="en-US" sz="2400" dirty="0" err="1" smtClean="0">
                <a:solidFill>
                  <a:srgbClr val="005DA7"/>
                </a:solidFill>
                <a:latin typeface="Verdana" pitchFamily="34" charset="0"/>
              </a:rPr>
              <a:t>voor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veehouder</a:t>
            </a:r>
            <a:r>
              <a:rPr lang="en-US" sz="2400" dirty="0" smtClean="0">
                <a:solidFill>
                  <a:srgbClr val="005DA7"/>
                </a:solidFill>
                <a:latin typeface="Verdana" pitchFamily="34" charset="0"/>
              </a:rPr>
              <a:t>).</a:t>
            </a:r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8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/>
            <a:endParaRPr lang="en-US" sz="2800" dirty="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42900" y="6823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5978525" y="147638"/>
            <a:ext cx="1257300" cy="9144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 sz="1200">
              <a:ea typeface="Times New Roman" pitchFamily="18" charset="0"/>
              <a:cs typeface="Arial" charset="0"/>
            </a:endParaRPr>
          </a:p>
          <a:p>
            <a:r>
              <a:rPr lang="nl-NL" sz="1200">
                <a:ea typeface="Times New Roman" pitchFamily="18" charset="0"/>
                <a:cs typeface="Arial" charset="0"/>
              </a:rPr>
              <a:t/>
            </a:r>
            <a:br>
              <a:rPr lang="nl-NL" sz="1200">
                <a:ea typeface="Times New Roman" pitchFamily="18" charset="0"/>
                <a:cs typeface="Arial" charset="0"/>
              </a:rPr>
            </a:br>
            <a:r>
              <a:rPr lang="nl-NL" sz="1200">
                <a:ea typeface="Times New Roman" pitchFamily="18" charset="0"/>
                <a:cs typeface="Arial" charset="0"/>
              </a:rPr>
              <a:t> </a:t>
            </a:r>
            <a:r>
              <a:rPr lang="nl-NL" sz="1200" b="1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Medewerkers</a:t>
            </a:r>
            <a:endParaRPr lang="nl-NL">
              <a:ea typeface="Times New Roman" pitchFamily="18" charset="0"/>
              <a:cs typeface="Arial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6011863" y="1404938"/>
            <a:ext cx="1257300" cy="9144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nl-NL" sz="1200">
                <a:ea typeface="Times New Roman" pitchFamily="18" charset="0"/>
                <a:cs typeface="Arial" charset="0"/>
              </a:rPr>
              <a:t/>
            </a:r>
            <a:br>
              <a:rPr lang="nl-NL" sz="1200">
                <a:ea typeface="Times New Roman" pitchFamily="18" charset="0"/>
                <a:cs typeface="Arial" charset="0"/>
              </a:rPr>
            </a:br>
            <a:r>
              <a:rPr lang="nl-NL" sz="1200">
                <a:ea typeface="Times New Roman" pitchFamily="18" charset="0"/>
                <a:cs typeface="Arial" charset="0"/>
              </a:rPr>
              <a:t>     </a:t>
            </a:r>
            <a:r>
              <a:rPr lang="nl-NL" sz="1200" b="1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Klanten </a:t>
            </a:r>
            <a:br>
              <a:rPr lang="nl-NL" sz="1200" b="1">
                <a:solidFill>
                  <a:srgbClr val="FFFFFF"/>
                </a:solidFill>
                <a:ea typeface="Times New Roman" pitchFamily="18" charset="0"/>
                <a:cs typeface="Arial" charset="0"/>
              </a:rPr>
            </a:br>
            <a:r>
              <a:rPr lang="nl-NL" sz="1200" b="1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         en </a:t>
            </a:r>
            <a:br>
              <a:rPr lang="nl-NL" sz="1200" b="1">
                <a:solidFill>
                  <a:srgbClr val="FFFFFF"/>
                </a:solidFill>
                <a:ea typeface="Times New Roman" pitchFamily="18" charset="0"/>
                <a:cs typeface="Arial" charset="0"/>
              </a:rPr>
            </a:br>
            <a:r>
              <a:rPr lang="nl-NL" sz="1200" b="1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  leveranciers</a:t>
            </a:r>
            <a:endParaRPr lang="nl-NL">
              <a:ea typeface="Times New Roman" pitchFamily="18" charset="0"/>
              <a:cs typeface="Arial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6011863" y="2662238"/>
            <a:ext cx="1257300" cy="9144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 sz="1200">
              <a:ea typeface="Times New Roman" pitchFamily="18" charset="0"/>
              <a:cs typeface="Arial" charset="0"/>
            </a:endParaRPr>
          </a:p>
          <a:p>
            <a:r>
              <a:rPr lang="nl-NL" sz="1200">
                <a:ea typeface="Times New Roman" pitchFamily="18" charset="0"/>
                <a:cs typeface="Arial" charset="0"/>
              </a:rPr>
              <a:t/>
            </a:r>
            <a:br>
              <a:rPr lang="nl-NL" sz="1200">
                <a:ea typeface="Times New Roman" pitchFamily="18" charset="0"/>
                <a:cs typeface="Arial" charset="0"/>
              </a:rPr>
            </a:br>
            <a:r>
              <a:rPr lang="nl-NL" sz="1200" b="1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Maatschappij</a:t>
            </a:r>
            <a:endParaRPr lang="nl-NL">
              <a:ea typeface="Times New Roman" pitchFamily="18" charset="0"/>
              <a:cs typeface="Arial" charset="0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7740650" y="147638"/>
            <a:ext cx="1295400" cy="34290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nl-NL" sz="1200">
                <a:ea typeface="Times New Roman" pitchFamily="18" charset="0"/>
                <a:cs typeface="Arial" charset="0"/>
              </a:rPr>
              <a:t>  </a:t>
            </a:r>
          </a:p>
          <a:p>
            <a:endParaRPr lang="nl-NL" sz="1200">
              <a:ea typeface="Times New Roman" pitchFamily="18" charset="0"/>
              <a:cs typeface="Arial" charset="0"/>
            </a:endParaRPr>
          </a:p>
          <a:p>
            <a:endParaRPr lang="nl-NL" sz="1200">
              <a:ea typeface="Times New Roman" pitchFamily="18" charset="0"/>
              <a:cs typeface="Arial" charset="0"/>
            </a:endParaRPr>
          </a:p>
          <a:p>
            <a:endParaRPr lang="nl-NL" sz="1200">
              <a:ea typeface="Times New Roman" pitchFamily="18" charset="0"/>
              <a:cs typeface="Arial" charset="0"/>
            </a:endParaRPr>
          </a:p>
          <a:p>
            <a:endParaRPr lang="nl-NL" sz="1200">
              <a:ea typeface="Times New Roman" pitchFamily="18" charset="0"/>
              <a:cs typeface="Arial" charset="0"/>
            </a:endParaRPr>
          </a:p>
          <a:p>
            <a:endParaRPr lang="nl-NL" sz="1200">
              <a:ea typeface="Times New Roman" pitchFamily="18" charset="0"/>
              <a:cs typeface="Arial" charset="0"/>
            </a:endParaRPr>
          </a:p>
          <a:p>
            <a:endParaRPr lang="nl-NL" sz="1200">
              <a:ea typeface="Times New Roman" pitchFamily="18" charset="0"/>
              <a:cs typeface="Arial" charset="0"/>
            </a:endParaRPr>
          </a:p>
          <a:p>
            <a:endParaRPr lang="nl-NL" sz="1200">
              <a:ea typeface="Times New Roman" pitchFamily="18" charset="0"/>
              <a:cs typeface="Arial" charset="0"/>
            </a:endParaRPr>
          </a:p>
          <a:p>
            <a:r>
              <a:rPr lang="nl-NL" sz="1200" b="1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    Bestuur </a:t>
            </a:r>
            <a:br>
              <a:rPr lang="nl-NL" sz="1200" b="1">
                <a:solidFill>
                  <a:srgbClr val="FFFFFF"/>
                </a:solidFill>
                <a:ea typeface="Times New Roman" pitchFamily="18" charset="0"/>
                <a:cs typeface="Arial" charset="0"/>
              </a:rPr>
            </a:br>
            <a:r>
              <a:rPr lang="nl-NL" sz="1200" b="1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        en </a:t>
            </a:r>
            <a:br>
              <a:rPr lang="nl-NL" sz="1200" b="1">
                <a:solidFill>
                  <a:srgbClr val="FFFFFF"/>
                </a:solidFill>
                <a:ea typeface="Times New Roman" pitchFamily="18" charset="0"/>
                <a:cs typeface="Arial" charset="0"/>
              </a:rPr>
            </a:br>
            <a:r>
              <a:rPr lang="nl-NL" sz="1200" b="1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   financiers</a:t>
            </a:r>
            <a:endParaRPr lang="nl-NL">
              <a:ea typeface="Times New Roman" pitchFamily="18" charset="0"/>
              <a:cs typeface="Arial" charset="0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4186238" y="5389563"/>
            <a:ext cx="457200" cy="2286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4622800" y="5229225"/>
            <a:ext cx="1028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 sz="120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nl-NL" sz="1200">
                <a:ea typeface="Times New Roman" pitchFamily="18" charset="0"/>
                <a:cs typeface="Arial" charset="0"/>
              </a:rPr>
              <a:t>Controleren</a:t>
            </a:r>
            <a:endParaRPr lang="nl-NL">
              <a:ea typeface="Times New Roman" pitchFamily="18" charset="0"/>
              <a:cs typeface="Arial" charset="0"/>
            </a:endParaRPr>
          </a:p>
        </p:txBody>
      </p:sp>
      <p:pic>
        <p:nvPicPr>
          <p:cNvPr id="47113" name="Picture 9" descr="MILQ2-logo-01-09-0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9788" y="6003925"/>
            <a:ext cx="1389062" cy="520700"/>
          </a:xfrm>
          <a:prstGeom prst="rect">
            <a:avLst/>
          </a:prstGeom>
          <a:noFill/>
        </p:spPr>
      </p:pic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7235825" y="620713"/>
            <a:ext cx="504825" cy="0"/>
          </a:xfrm>
          <a:prstGeom prst="line">
            <a:avLst/>
          </a:prstGeom>
          <a:noFill/>
          <a:ln w="4445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7235825" y="1844675"/>
            <a:ext cx="504825" cy="0"/>
          </a:xfrm>
          <a:prstGeom prst="line">
            <a:avLst/>
          </a:prstGeom>
          <a:noFill/>
          <a:ln w="4445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7235825" y="3141663"/>
            <a:ext cx="504825" cy="0"/>
          </a:xfrm>
          <a:prstGeom prst="line">
            <a:avLst/>
          </a:prstGeom>
          <a:noFill/>
          <a:ln w="4445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 flipV="1">
            <a:off x="6659563" y="2276475"/>
            <a:ext cx="0" cy="360363"/>
          </a:xfrm>
          <a:prstGeom prst="line">
            <a:avLst/>
          </a:prstGeom>
          <a:noFill/>
          <a:ln w="4445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 flipV="1">
            <a:off x="6659563" y="981075"/>
            <a:ext cx="0" cy="431800"/>
          </a:xfrm>
          <a:prstGeom prst="line">
            <a:avLst/>
          </a:prstGeom>
          <a:noFill/>
          <a:ln w="4445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1619250" y="6021388"/>
            <a:ext cx="37449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dirty="0">
                <a:solidFill>
                  <a:srgbClr val="FF0000"/>
                </a:solidFill>
              </a:rPr>
              <a:t>INK</a:t>
            </a:r>
            <a:r>
              <a:rPr lang="nl-NL" dirty="0"/>
              <a:t>   Model </a:t>
            </a:r>
            <a:endParaRPr lang="nl-NL" dirty="0" smtClean="0"/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539750" y="692150"/>
            <a:ext cx="48958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b="1" dirty="0" smtClean="0"/>
              <a:t>4 velden voor de </a:t>
            </a:r>
            <a:r>
              <a:rPr lang="nl-NL" sz="2400" b="1" dirty="0" err="1" smtClean="0"/>
              <a:t>stakeholders</a:t>
            </a:r>
            <a:endParaRPr lang="nl-NL" sz="2400" b="1" dirty="0" smtClean="0"/>
          </a:p>
          <a:p>
            <a:pPr>
              <a:spcBef>
                <a:spcPct val="50000"/>
              </a:spcBef>
            </a:pPr>
            <a:r>
              <a:rPr lang="nl-NL" sz="2400" b="1" dirty="0" smtClean="0"/>
              <a:t>Voor elk veld zijn</a:t>
            </a:r>
            <a:r>
              <a:rPr lang="nl-NL" sz="2400" b="1" dirty="0"/>
              <a:t/>
            </a:r>
            <a:br>
              <a:rPr lang="nl-NL" sz="2400" b="1" dirty="0"/>
            </a:br>
            <a:r>
              <a:rPr lang="nl-NL" sz="2400" b="1" dirty="0" smtClean="0"/>
              <a:t>Kritische </a:t>
            </a:r>
            <a:r>
              <a:rPr lang="nl-NL" sz="2400" b="1" dirty="0"/>
              <a:t>Succes </a:t>
            </a:r>
            <a:r>
              <a:rPr lang="nl-NL" sz="2400" b="1" dirty="0" smtClean="0"/>
              <a:t>Factoren</a:t>
            </a:r>
            <a:r>
              <a:rPr lang="nl-NL" sz="2400" dirty="0"/>
              <a:t/>
            </a:r>
            <a:br>
              <a:rPr lang="nl-NL" sz="2400" dirty="0"/>
            </a:br>
            <a:r>
              <a:rPr lang="nl-NL" sz="2400" b="1" dirty="0" smtClean="0"/>
              <a:t>(</a:t>
            </a:r>
            <a:r>
              <a:rPr lang="nl-NL" sz="2400" b="1" dirty="0" err="1" smtClean="0"/>
              <a:t>KSF’en</a:t>
            </a:r>
            <a:r>
              <a:rPr lang="nl-NL" sz="2400" b="1" dirty="0" smtClean="0"/>
              <a:t>) geformuleerd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33400" y="609600"/>
            <a:ext cx="526137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rgbClr val="005DA7"/>
                </a:solidFill>
                <a:latin typeface="Verdana" pitchFamily="34" charset="0"/>
              </a:rPr>
              <a:t>Stakeholders</a:t>
            </a:r>
          </a:p>
          <a:p>
            <a:pPr eaLnBrk="0" hangingPunct="0"/>
            <a:r>
              <a:rPr lang="en-US" sz="2800" b="1" dirty="0" smtClean="0">
                <a:solidFill>
                  <a:srgbClr val="005DA7"/>
                </a:solidFill>
                <a:latin typeface="Verdana" pitchFamily="34" charset="0"/>
              </a:rPr>
              <a:t>die </a:t>
            </a:r>
            <a:r>
              <a:rPr lang="en-US" sz="2800" b="1" dirty="0" err="1" smtClean="0">
                <a:solidFill>
                  <a:srgbClr val="005DA7"/>
                </a:solidFill>
                <a:latin typeface="Verdana" pitchFamily="34" charset="0"/>
              </a:rPr>
              <a:t>deelgenomen</a:t>
            </a:r>
            <a:r>
              <a:rPr lang="en-US" sz="2800" b="1" dirty="0" smtClean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005DA7"/>
                </a:solidFill>
                <a:latin typeface="Verdana" pitchFamily="34" charset="0"/>
              </a:rPr>
              <a:t>hebben</a:t>
            </a:r>
            <a:endParaRPr lang="en-US" sz="2400" dirty="0">
              <a:latin typeface="Times" charset="0"/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648200" y="2438400"/>
            <a:ext cx="4038600" cy="3276600"/>
          </a:xfrm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ït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Wetterskip</a:t>
            </a:r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>
              <a:spcBef>
                <a:spcPct val="0"/>
              </a:spcBef>
            </a:pP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Rabobank</a:t>
            </a:r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>
              <a:spcBef>
                <a:spcPct val="0"/>
              </a:spcBef>
            </a:pP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Regionale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bank</a:t>
            </a:r>
          </a:p>
          <a:p>
            <a:pPr eaLnBrk="0" hangingPunct="0">
              <a:spcBef>
                <a:spcPct val="0"/>
              </a:spcBef>
            </a:pP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Loonwerkers</a:t>
            </a:r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>
              <a:spcBef>
                <a:spcPct val="0"/>
              </a:spcBef>
            </a:pP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Agrifirm</a:t>
            </a:r>
          </a:p>
          <a:p>
            <a:pPr eaLnBrk="0" hangingPunct="0">
              <a:spcBef>
                <a:spcPct val="0"/>
              </a:spcBef>
              <a:buNone/>
            </a:pPr>
            <a:endParaRPr lang="nl-NL" sz="2400" dirty="0">
              <a:solidFill>
                <a:srgbClr val="005DA7"/>
              </a:solidFill>
              <a:latin typeface="Verdana" pitchFamily="34" charset="0"/>
            </a:endParaRP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2438400"/>
            <a:ext cx="4038600" cy="3124200"/>
          </a:xfrm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Royal Friesland foods</a:t>
            </a:r>
          </a:p>
          <a:p>
            <a:pPr eaLnBrk="0" hangingPunct="0">
              <a:spcBef>
                <a:spcPct val="0"/>
              </a:spcBef>
            </a:pPr>
            <a:r>
              <a:rPr lang="en-US" sz="2400" i="1" dirty="0" err="1">
                <a:solidFill>
                  <a:srgbClr val="005DA7"/>
                </a:solidFill>
                <a:latin typeface="Verdana" pitchFamily="34" charset="0"/>
              </a:rPr>
              <a:t>Dierenbescherming</a:t>
            </a:r>
            <a:r>
              <a:rPr lang="en-US" sz="2400" i="1" dirty="0">
                <a:solidFill>
                  <a:srgbClr val="005DA7"/>
                </a:solidFill>
                <a:latin typeface="Verdana" pitchFamily="34" charset="0"/>
              </a:rPr>
              <a:t> </a:t>
            </a:r>
          </a:p>
          <a:p>
            <a:pPr eaLnBrk="0" hangingPunct="0">
              <a:spcBef>
                <a:spcPct val="0"/>
              </a:spcBef>
            </a:pP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Staatsbosbeheer</a:t>
            </a:r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>
              <a:spcBef>
                <a:spcPct val="0"/>
              </a:spcBef>
            </a:pP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ANWB</a:t>
            </a:r>
          </a:p>
          <a:p>
            <a:pPr eaLnBrk="0" hangingPunct="0">
              <a:spcBef>
                <a:spcPct val="0"/>
              </a:spcBef>
            </a:pP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Cr-Delta</a:t>
            </a:r>
          </a:p>
          <a:p>
            <a:pPr eaLnBrk="0" hangingPunct="0">
              <a:spcBef>
                <a:spcPct val="0"/>
              </a:spcBef>
            </a:pP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KNMvD</a:t>
            </a:r>
            <a:endParaRPr lang="en-US" sz="2400" dirty="0">
              <a:solidFill>
                <a:srgbClr val="005DA7"/>
              </a:solidFill>
              <a:latin typeface="Verdana" pitchFamily="34" charset="0"/>
            </a:endParaRPr>
          </a:p>
          <a:p>
            <a:pPr eaLnBrk="0" hangingPunct="0">
              <a:spcBef>
                <a:spcPct val="0"/>
              </a:spcBef>
            </a:pP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Provincie</a:t>
            </a:r>
            <a:r>
              <a:rPr lang="en-US" sz="2400" dirty="0">
                <a:solidFill>
                  <a:srgbClr val="005DA7"/>
                </a:solidFill>
                <a:latin typeface="Verdana" pitchFamily="34" charset="0"/>
              </a:rPr>
              <a:t> </a:t>
            </a:r>
            <a:r>
              <a:rPr lang="en-US" sz="2400" dirty="0" err="1">
                <a:solidFill>
                  <a:srgbClr val="005DA7"/>
                </a:solidFill>
                <a:latin typeface="Verdana" pitchFamily="34" charset="0"/>
              </a:rPr>
              <a:t>Fryslân</a:t>
            </a:r>
            <a:endParaRPr lang="en-US" sz="2400" dirty="0">
              <a:latin typeface="Verdana" pitchFamily="34" charset="0"/>
            </a:endParaRPr>
          </a:p>
          <a:p>
            <a:endParaRPr lang="nl-NL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42900" y="6823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692275" y="3644900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       </a:t>
            </a:r>
            <a:r>
              <a:rPr lang="nl-NL" sz="2000" b="1">
                <a:solidFill>
                  <a:srgbClr val="FF0000"/>
                </a:solidFill>
              </a:rPr>
              <a:t>Organiseren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95288" y="188913"/>
            <a:ext cx="1223962" cy="3429000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endParaRPr lang="nl-NL" sz="1200" b="1">
              <a:solidFill>
                <a:srgbClr val="000080"/>
              </a:solidFill>
              <a:ea typeface="Times New Roman" pitchFamily="18" charset="0"/>
              <a:cs typeface="Arial" charset="0"/>
            </a:endParaRPr>
          </a:p>
          <a:p>
            <a:endParaRPr lang="nl-NL" sz="1200" b="1">
              <a:solidFill>
                <a:srgbClr val="000080"/>
              </a:solidFill>
              <a:ea typeface="Times New Roman" pitchFamily="18" charset="0"/>
              <a:cs typeface="Arial" charset="0"/>
            </a:endParaRPr>
          </a:p>
          <a:p>
            <a:endParaRPr lang="nl-NL" sz="1200" b="1">
              <a:solidFill>
                <a:srgbClr val="000080"/>
              </a:solidFill>
              <a:ea typeface="Times New Roman" pitchFamily="18" charset="0"/>
              <a:cs typeface="Arial" charset="0"/>
            </a:endParaRPr>
          </a:p>
          <a:p>
            <a:endParaRPr lang="nl-NL" sz="1200" b="1">
              <a:solidFill>
                <a:srgbClr val="000080"/>
              </a:solidFill>
              <a:ea typeface="Times New Roman" pitchFamily="18" charset="0"/>
              <a:cs typeface="Arial" charset="0"/>
            </a:endParaRPr>
          </a:p>
          <a:p>
            <a:endParaRPr lang="nl-NL" sz="1200" b="1">
              <a:solidFill>
                <a:srgbClr val="000080"/>
              </a:solidFill>
              <a:ea typeface="Times New Roman" pitchFamily="18" charset="0"/>
              <a:cs typeface="Arial" charset="0"/>
            </a:endParaRPr>
          </a:p>
          <a:p>
            <a:endParaRPr lang="nl-NL" sz="1200" b="1">
              <a:solidFill>
                <a:srgbClr val="000080"/>
              </a:solidFill>
              <a:ea typeface="Times New Roman" pitchFamily="18" charset="0"/>
              <a:cs typeface="Arial" charset="0"/>
            </a:endParaRPr>
          </a:p>
          <a:p>
            <a:endParaRPr lang="nl-NL" sz="1200" b="1">
              <a:solidFill>
                <a:srgbClr val="000080"/>
              </a:solidFill>
              <a:ea typeface="Times New Roman" pitchFamily="18" charset="0"/>
              <a:cs typeface="Arial" charset="0"/>
            </a:endParaRPr>
          </a:p>
          <a:p>
            <a:endParaRPr lang="nl-NL" sz="1200" b="1">
              <a:solidFill>
                <a:srgbClr val="000080"/>
              </a:solidFill>
              <a:ea typeface="Times New Roman" pitchFamily="18" charset="0"/>
              <a:cs typeface="Arial" charset="0"/>
            </a:endParaRPr>
          </a:p>
          <a:p>
            <a:endParaRPr lang="nl-NL" sz="1200" b="1">
              <a:solidFill>
                <a:srgbClr val="000080"/>
              </a:solidFill>
              <a:ea typeface="Times New Roman" pitchFamily="18" charset="0"/>
              <a:cs typeface="Arial" charset="0"/>
            </a:endParaRPr>
          </a:p>
          <a:p>
            <a:r>
              <a:rPr lang="nl-NL" sz="1200" b="1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Leiderschap</a:t>
            </a:r>
            <a:endParaRPr lang="nl-NL" sz="1200">
              <a:ea typeface="Times New Roman" pitchFamily="18" charset="0"/>
              <a:cs typeface="Arial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162175" y="188913"/>
            <a:ext cx="1257300" cy="9144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 sz="1200" b="1">
              <a:solidFill>
                <a:srgbClr val="FFFFFF"/>
              </a:solidFill>
              <a:ea typeface="Times New Roman" pitchFamily="18" charset="0"/>
              <a:cs typeface="Arial" charset="0"/>
            </a:endParaRPr>
          </a:p>
          <a:p>
            <a:r>
              <a:rPr lang="nl-NL" sz="1200" b="1">
                <a:solidFill>
                  <a:srgbClr val="000066"/>
                </a:solidFill>
                <a:ea typeface="Times New Roman" pitchFamily="18" charset="0"/>
                <a:cs typeface="Arial" charset="0"/>
              </a:rPr>
              <a:t>Management      </a:t>
            </a:r>
            <a:br>
              <a:rPr lang="nl-NL" sz="1200" b="1">
                <a:solidFill>
                  <a:srgbClr val="000066"/>
                </a:solidFill>
                <a:ea typeface="Times New Roman" pitchFamily="18" charset="0"/>
                <a:cs typeface="Arial" charset="0"/>
              </a:rPr>
            </a:br>
            <a:r>
              <a:rPr lang="nl-NL" sz="1200" b="1">
                <a:solidFill>
                  <a:srgbClr val="000066"/>
                </a:solidFill>
                <a:ea typeface="Times New Roman" pitchFamily="18" charset="0"/>
                <a:cs typeface="Arial" charset="0"/>
              </a:rPr>
              <a:t>       van</a:t>
            </a:r>
            <a:br>
              <a:rPr lang="nl-NL" sz="1200" b="1">
                <a:solidFill>
                  <a:srgbClr val="000066"/>
                </a:solidFill>
                <a:ea typeface="Times New Roman" pitchFamily="18" charset="0"/>
                <a:cs typeface="Arial" charset="0"/>
              </a:rPr>
            </a:br>
            <a:r>
              <a:rPr lang="nl-NL" sz="1200" b="1">
                <a:solidFill>
                  <a:srgbClr val="000066"/>
                </a:solidFill>
                <a:ea typeface="Times New Roman" pitchFamily="18" charset="0"/>
                <a:cs typeface="Arial" charset="0"/>
              </a:rPr>
              <a:t>medewerkers</a:t>
            </a:r>
            <a:endParaRPr lang="nl-NL">
              <a:solidFill>
                <a:srgbClr val="000066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162175" y="1389063"/>
            <a:ext cx="1257300" cy="914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nl-NL" sz="1200">
                <a:ea typeface="Times New Roman" pitchFamily="18" charset="0"/>
                <a:cs typeface="Arial" charset="0"/>
              </a:rPr>
              <a:t/>
            </a:r>
            <a:br>
              <a:rPr lang="nl-NL" sz="1200">
                <a:ea typeface="Times New Roman" pitchFamily="18" charset="0"/>
                <a:cs typeface="Arial" charset="0"/>
              </a:rPr>
            </a:br>
            <a:r>
              <a:rPr lang="nl-NL" sz="1200">
                <a:ea typeface="Times New Roman" pitchFamily="18" charset="0"/>
                <a:cs typeface="Arial" charset="0"/>
              </a:rPr>
              <a:t>    </a:t>
            </a:r>
            <a:r>
              <a:rPr lang="nl-NL" sz="1200" b="1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Strategie</a:t>
            </a:r>
            <a:br>
              <a:rPr lang="nl-NL" sz="1200" b="1">
                <a:solidFill>
                  <a:srgbClr val="000080"/>
                </a:solidFill>
                <a:ea typeface="Times New Roman" pitchFamily="18" charset="0"/>
                <a:cs typeface="Arial" charset="0"/>
              </a:rPr>
            </a:br>
            <a:r>
              <a:rPr lang="nl-NL" sz="1200" b="1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         en </a:t>
            </a:r>
            <a:br>
              <a:rPr lang="nl-NL" sz="1200" b="1">
                <a:solidFill>
                  <a:srgbClr val="000080"/>
                </a:solidFill>
                <a:ea typeface="Times New Roman" pitchFamily="18" charset="0"/>
                <a:cs typeface="Arial" charset="0"/>
              </a:rPr>
            </a:br>
            <a:r>
              <a:rPr lang="nl-NL" sz="1200" b="1">
                <a:solidFill>
                  <a:srgbClr val="000080"/>
                </a:solidFill>
                <a:ea typeface="Times New Roman" pitchFamily="18" charset="0"/>
                <a:cs typeface="Arial" charset="0"/>
              </a:rPr>
              <a:t>      Beleid</a:t>
            </a:r>
            <a:endParaRPr lang="nl-NL">
              <a:ea typeface="Times New Roman" pitchFamily="18" charset="0"/>
              <a:cs typeface="Arial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162175" y="2662238"/>
            <a:ext cx="1257300" cy="9144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nl-NL" sz="1200">
                <a:ea typeface="Times New Roman" pitchFamily="18" charset="0"/>
                <a:cs typeface="Arial" charset="0"/>
              </a:rPr>
              <a:t/>
            </a:r>
            <a:br>
              <a:rPr lang="nl-NL" sz="1200">
                <a:ea typeface="Times New Roman" pitchFamily="18" charset="0"/>
                <a:cs typeface="Arial" charset="0"/>
              </a:rPr>
            </a:br>
            <a:r>
              <a:rPr lang="nl-NL" sz="1200">
                <a:ea typeface="Times New Roman" pitchFamily="18" charset="0"/>
                <a:cs typeface="Arial" charset="0"/>
              </a:rPr>
              <a:t> </a:t>
            </a:r>
            <a:r>
              <a:rPr lang="nl-NL" sz="1200" b="1">
                <a:solidFill>
                  <a:srgbClr val="000066"/>
                </a:solidFill>
                <a:ea typeface="Times New Roman" pitchFamily="18" charset="0"/>
                <a:cs typeface="Arial" charset="0"/>
              </a:rPr>
              <a:t>Management</a:t>
            </a:r>
            <a:br>
              <a:rPr lang="nl-NL" sz="1200" b="1">
                <a:solidFill>
                  <a:srgbClr val="000066"/>
                </a:solidFill>
                <a:ea typeface="Times New Roman" pitchFamily="18" charset="0"/>
                <a:cs typeface="Arial" charset="0"/>
              </a:rPr>
            </a:br>
            <a:r>
              <a:rPr lang="nl-NL" sz="1200" b="1">
                <a:solidFill>
                  <a:srgbClr val="000066"/>
                </a:solidFill>
                <a:ea typeface="Times New Roman" pitchFamily="18" charset="0"/>
                <a:cs typeface="Arial" charset="0"/>
              </a:rPr>
              <a:t>        van </a:t>
            </a:r>
            <a:br>
              <a:rPr lang="nl-NL" sz="1200" b="1">
                <a:solidFill>
                  <a:srgbClr val="000066"/>
                </a:solidFill>
                <a:ea typeface="Times New Roman" pitchFamily="18" charset="0"/>
                <a:cs typeface="Arial" charset="0"/>
              </a:rPr>
            </a:br>
            <a:r>
              <a:rPr lang="nl-NL" sz="1200" b="1">
                <a:solidFill>
                  <a:srgbClr val="000066"/>
                </a:solidFill>
                <a:ea typeface="Times New Roman" pitchFamily="18" charset="0"/>
                <a:cs typeface="Arial" charset="0"/>
              </a:rPr>
              <a:t>   middelen</a:t>
            </a:r>
            <a:endParaRPr lang="nl-NL">
              <a:solidFill>
                <a:srgbClr val="000066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4149725" y="188913"/>
            <a:ext cx="1285875" cy="3429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 sz="1200" b="1">
              <a:solidFill>
                <a:srgbClr val="FFFFFF"/>
              </a:solidFill>
              <a:ea typeface="Times New Roman" pitchFamily="18" charset="0"/>
              <a:cs typeface="Arial" charset="0"/>
            </a:endParaRPr>
          </a:p>
          <a:p>
            <a:endParaRPr lang="nl-NL" sz="1200" b="1">
              <a:solidFill>
                <a:srgbClr val="FFFFFF"/>
              </a:solidFill>
              <a:ea typeface="Times New Roman" pitchFamily="18" charset="0"/>
              <a:cs typeface="Arial" charset="0"/>
            </a:endParaRPr>
          </a:p>
          <a:p>
            <a:endParaRPr lang="nl-NL" sz="1200" b="1">
              <a:solidFill>
                <a:srgbClr val="FFFFFF"/>
              </a:solidFill>
              <a:ea typeface="Times New Roman" pitchFamily="18" charset="0"/>
              <a:cs typeface="Arial" charset="0"/>
            </a:endParaRPr>
          </a:p>
          <a:p>
            <a:endParaRPr lang="nl-NL" sz="1200" b="1">
              <a:solidFill>
                <a:srgbClr val="FFFFFF"/>
              </a:solidFill>
              <a:ea typeface="Times New Roman" pitchFamily="18" charset="0"/>
              <a:cs typeface="Arial" charset="0"/>
            </a:endParaRPr>
          </a:p>
          <a:p>
            <a:endParaRPr lang="nl-NL" sz="1200" b="1">
              <a:solidFill>
                <a:srgbClr val="FFFFFF"/>
              </a:solidFill>
              <a:ea typeface="Times New Roman" pitchFamily="18" charset="0"/>
              <a:cs typeface="Arial" charset="0"/>
            </a:endParaRPr>
          </a:p>
          <a:p>
            <a:endParaRPr lang="nl-NL" sz="1200" b="1">
              <a:solidFill>
                <a:srgbClr val="FFFFFF"/>
              </a:solidFill>
              <a:ea typeface="Times New Roman" pitchFamily="18" charset="0"/>
              <a:cs typeface="Arial" charset="0"/>
            </a:endParaRPr>
          </a:p>
          <a:p>
            <a:endParaRPr lang="nl-NL" sz="1200" b="1">
              <a:solidFill>
                <a:srgbClr val="FFFFFF"/>
              </a:solidFill>
              <a:ea typeface="Times New Roman" pitchFamily="18" charset="0"/>
              <a:cs typeface="Arial" charset="0"/>
            </a:endParaRPr>
          </a:p>
          <a:p>
            <a:endParaRPr lang="nl-NL" sz="1200" b="1">
              <a:solidFill>
                <a:srgbClr val="FFFFFF"/>
              </a:solidFill>
              <a:ea typeface="Times New Roman" pitchFamily="18" charset="0"/>
              <a:cs typeface="Arial" charset="0"/>
            </a:endParaRPr>
          </a:p>
          <a:p>
            <a:r>
              <a:rPr lang="nl-NL" sz="1200" b="1">
                <a:solidFill>
                  <a:srgbClr val="000066"/>
                </a:solidFill>
                <a:ea typeface="Times New Roman" pitchFamily="18" charset="0"/>
                <a:cs typeface="Arial" charset="0"/>
              </a:rPr>
              <a:t>Management    </a:t>
            </a:r>
            <a:br>
              <a:rPr lang="nl-NL" sz="1200" b="1">
                <a:solidFill>
                  <a:srgbClr val="000066"/>
                </a:solidFill>
                <a:ea typeface="Times New Roman" pitchFamily="18" charset="0"/>
                <a:cs typeface="Arial" charset="0"/>
              </a:rPr>
            </a:br>
            <a:r>
              <a:rPr lang="nl-NL" sz="1200" b="1">
                <a:solidFill>
                  <a:srgbClr val="000066"/>
                </a:solidFill>
                <a:ea typeface="Times New Roman" pitchFamily="18" charset="0"/>
                <a:cs typeface="Arial" charset="0"/>
              </a:rPr>
              <a:t>       van</a:t>
            </a:r>
            <a:br>
              <a:rPr lang="nl-NL" sz="1200" b="1">
                <a:solidFill>
                  <a:srgbClr val="000066"/>
                </a:solidFill>
                <a:ea typeface="Times New Roman" pitchFamily="18" charset="0"/>
                <a:cs typeface="Arial" charset="0"/>
              </a:rPr>
            </a:br>
            <a:r>
              <a:rPr lang="nl-NL" sz="1200" b="1">
                <a:solidFill>
                  <a:srgbClr val="000066"/>
                </a:solidFill>
                <a:ea typeface="Times New Roman" pitchFamily="18" charset="0"/>
                <a:cs typeface="Arial" charset="0"/>
              </a:rPr>
              <a:t>  processen</a:t>
            </a:r>
            <a:endParaRPr lang="nl-NL">
              <a:solidFill>
                <a:srgbClr val="000066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827584" y="5733256"/>
            <a:ext cx="457200" cy="2286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2195736" y="5733256"/>
            <a:ext cx="457200" cy="2286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1331640" y="5661248"/>
            <a:ext cx="800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1200" dirty="0" smtClean="0">
                <a:ea typeface="Times New Roman" pitchFamily="18" charset="0"/>
                <a:cs typeface="Arial" charset="0"/>
              </a:rPr>
              <a:t>Plannen</a:t>
            </a:r>
            <a:endParaRPr lang="nl-NL" dirty="0">
              <a:ea typeface="Times New Roman" pitchFamily="18" charset="0"/>
              <a:cs typeface="Arial" charset="0"/>
            </a:endParaRP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2699792" y="5661248"/>
            <a:ext cx="10287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nl-NL" sz="1200" dirty="0">
                <a:ea typeface="Times New Roman" pitchFamily="18" charset="0"/>
                <a:cs typeface="Arial" charset="0"/>
              </a:rPr>
              <a:t>Uitvoeren</a:t>
            </a:r>
            <a:endParaRPr lang="nl-NL" dirty="0">
              <a:ea typeface="Times New Roman" pitchFamily="18" charset="0"/>
              <a:cs typeface="Arial" charset="0"/>
            </a:endParaRPr>
          </a:p>
        </p:txBody>
      </p:sp>
      <p:pic>
        <p:nvPicPr>
          <p:cNvPr id="8224" name="Picture 32" descr="MILQ2-logo-01-09-0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9788" y="6003925"/>
            <a:ext cx="1389062" cy="520700"/>
          </a:xfrm>
          <a:prstGeom prst="rect">
            <a:avLst/>
          </a:prstGeom>
          <a:noFill/>
        </p:spPr>
      </p:pic>
      <p:sp>
        <p:nvSpPr>
          <p:cNvPr id="8226" name="Line 34"/>
          <p:cNvSpPr>
            <a:spLocks noChangeShapeType="1"/>
          </p:cNvSpPr>
          <p:nvPr/>
        </p:nvSpPr>
        <p:spPr bwMode="auto">
          <a:xfrm>
            <a:off x="1619250" y="620713"/>
            <a:ext cx="576263" cy="0"/>
          </a:xfrm>
          <a:prstGeom prst="line">
            <a:avLst/>
          </a:prstGeom>
          <a:noFill/>
          <a:ln w="4445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>
            <a:off x="1619250" y="1844675"/>
            <a:ext cx="576263" cy="0"/>
          </a:xfrm>
          <a:prstGeom prst="line">
            <a:avLst/>
          </a:prstGeom>
          <a:noFill/>
          <a:ln w="4445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8228" name="Line 36"/>
          <p:cNvSpPr>
            <a:spLocks noChangeShapeType="1"/>
          </p:cNvSpPr>
          <p:nvPr/>
        </p:nvSpPr>
        <p:spPr bwMode="auto">
          <a:xfrm>
            <a:off x="1619250" y="3141663"/>
            <a:ext cx="576263" cy="0"/>
          </a:xfrm>
          <a:prstGeom prst="line">
            <a:avLst/>
          </a:prstGeom>
          <a:noFill/>
          <a:ln w="4445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8229" name="Line 37"/>
          <p:cNvSpPr>
            <a:spLocks noChangeShapeType="1"/>
          </p:cNvSpPr>
          <p:nvPr/>
        </p:nvSpPr>
        <p:spPr bwMode="auto">
          <a:xfrm>
            <a:off x="3419475" y="620713"/>
            <a:ext cx="720725" cy="0"/>
          </a:xfrm>
          <a:prstGeom prst="line">
            <a:avLst/>
          </a:prstGeom>
          <a:noFill/>
          <a:ln w="4445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>
            <a:off x="3419475" y="1844675"/>
            <a:ext cx="720725" cy="0"/>
          </a:xfrm>
          <a:prstGeom prst="line">
            <a:avLst/>
          </a:prstGeom>
          <a:noFill/>
          <a:ln w="4445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8231" name="Line 39"/>
          <p:cNvSpPr>
            <a:spLocks noChangeShapeType="1"/>
          </p:cNvSpPr>
          <p:nvPr/>
        </p:nvSpPr>
        <p:spPr bwMode="auto">
          <a:xfrm>
            <a:off x="3419475" y="3141663"/>
            <a:ext cx="720725" cy="0"/>
          </a:xfrm>
          <a:prstGeom prst="line">
            <a:avLst/>
          </a:prstGeom>
          <a:noFill/>
          <a:ln w="4445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 flipV="1">
            <a:off x="2771775" y="2276475"/>
            <a:ext cx="0" cy="360363"/>
          </a:xfrm>
          <a:prstGeom prst="line">
            <a:avLst/>
          </a:prstGeom>
          <a:noFill/>
          <a:ln w="4445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8239" name="Line 47"/>
          <p:cNvSpPr>
            <a:spLocks noChangeShapeType="1"/>
          </p:cNvSpPr>
          <p:nvPr/>
        </p:nvSpPr>
        <p:spPr bwMode="auto">
          <a:xfrm flipV="1">
            <a:off x="2771775" y="1052513"/>
            <a:ext cx="0" cy="360362"/>
          </a:xfrm>
          <a:prstGeom prst="line">
            <a:avLst/>
          </a:prstGeom>
          <a:noFill/>
          <a:ln w="4445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8242" name="Text Box 50"/>
          <p:cNvSpPr txBox="1">
            <a:spLocks noChangeArrowheads="1"/>
          </p:cNvSpPr>
          <p:nvPr/>
        </p:nvSpPr>
        <p:spPr bwMode="auto">
          <a:xfrm>
            <a:off x="1619250" y="6021388"/>
            <a:ext cx="37449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dirty="0">
                <a:solidFill>
                  <a:srgbClr val="FF0000"/>
                </a:solidFill>
              </a:rPr>
              <a:t>INK</a:t>
            </a:r>
            <a:r>
              <a:rPr lang="nl-NL" dirty="0"/>
              <a:t>   Model </a:t>
            </a:r>
            <a:endParaRPr lang="nl-NL" dirty="0" smtClean="0"/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251520" y="4221088"/>
            <a:ext cx="849694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nl-NL" sz="2400" b="1" dirty="0" smtClean="0"/>
              <a:t>5 velden voor de veehouder:</a:t>
            </a:r>
          </a:p>
          <a:p>
            <a:r>
              <a:rPr lang="nl-NL" sz="2400" b="1" dirty="0" smtClean="0"/>
              <a:t>Voor elk veld zijn Prestatie Indicatoren (PI) geformuleerd</a:t>
            </a:r>
          </a:p>
          <a:p>
            <a:r>
              <a:rPr lang="nl-NL" sz="2400" b="1" dirty="0" smtClean="0"/>
              <a:t>En voor elke PI management controlepunten </a:t>
            </a:r>
            <a:endParaRPr lang="nl-NL" sz="2400" b="1" dirty="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daardontwerp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andaardontwerp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2856</TotalTime>
  <Words>954</Words>
  <Application>Microsoft Office PowerPoint</Application>
  <PresentationFormat>Diavoorstelling (4:3)</PresentationFormat>
  <Paragraphs>469</Paragraphs>
  <Slides>21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interact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ed van eenige</dc:creator>
  <cp:lastModifiedBy>Bennie Storkhorst</cp:lastModifiedBy>
  <cp:revision>148</cp:revision>
  <dcterms:created xsi:type="dcterms:W3CDTF">2006-10-12T11:39:21Z</dcterms:created>
  <dcterms:modified xsi:type="dcterms:W3CDTF">2012-04-24T08:13:16Z</dcterms:modified>
</cp:coreProperties>
</file>